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60" r:id="rId3"/>
    <p:sldId id="257" r:id="rId4"/>
    <p:sldId id="284" r:id="rId5"/>
    <p:sldId id="271" r:id="rId6"/>
    <p:sldId id="272" r:id="rId7"/>
    <p:sldId id="259" r:id="rId8"/>
    <p:sldId id="274" r:id="rId9"/>
    <p:sldId id="273" r:id="rId10"/>
    <p:sldId id="275" r:id="rId11"/>
    <p:sldId id="277" r:id="rId12"/>
    <p:sldId id="278" r:id="rId13"/>
    <p:sldId id="276" r:id="rId14"/>
    <p:sldId id="258" r:id="rId15"/>
    <p:sldId id="280" r:id="rId16"/>
    <p:sldId id="282" r:id="rId17"/>
    <p:sldId id="283" r:id="rId18"/>
    <p:sldId id="261" r:id="rId19"/>
    <p:sldId id="269" r:id="rId20"/>
    <p:sldId id="270" r:id="rId21"/>
    <p:sldId id="262" r:id="rId22"/>
    <p:sldId id="263" r:id="rId23"/>
    <p:sldId id="264" r:id="rId24"/>
    <p:sldId id="265" r:id="rId25"/>
    <p:sldId id="266" r:id="rId26"/>
    <p:sldId id="267" r:id="rId27"/>
    <p:sldId id="26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73129-2D44-4803-9FEE-BBF56D3FAAC5}" type="datetimeFigureOut">
              <a:rPr lang="en-US" smtClean="0"/>
              <a:t>2/9/2024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708" y="7200046"/>
            <a:ext cx="1414395" cy="21276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C0E4F-77A0-4CCB-AE01-57EC1F4BC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76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8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4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2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3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5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3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2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69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3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57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8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D5A3-F318-4A48-9C62-7B90D4E0B7CB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C9969-C81D-4C0B-B14C-D61EF8CF0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3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0304" y="1945323"/>
            <a:ext cx="9144000" cy="2387600"/>
          </a:xfrm>
        </p:spPr>
        <p:txBody>
          <a:bodyPr>
            <a:normAutofit/>
          </a:bodyPr>
          <a:lstStyle/>
          <a:p>
            <a:r>
              <a:rPr lang="sr-Cyrl-RS" sz="4800" b="1" dirty="0" smtClean="0"/>
              <a:t>Лекови у терапији дијабетес мелитуса тип 2</a:t>
            </a:r>
            <a:br>
              <a:rPr lang="sr-Cyrl-RS" sz="4800" b="1" dirty="0" smtClean="0"/>
            </a:br>
            <a:r>
              <a:rPr lang="en-US" sz="4800" b="1" dirty="0" smtClean="0"/>
              <a:t>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9720" y="3894646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endParaRPr lang="sr-Cyrl-RS" dirty="0" smtClean="0"/>
          </a:p>
          <a:p>
            <a:pPr algn="r"/>
            <a:endParaRPr lang="sr-Cyrl-RS" dirty="0"/>
          </a:p>
          <a:p>
            <a:pPr algn="r"/>
            <a:r>
              <a:rPr lang="sr-Cyrl-RS" dirty="0" smtClean="0"/>
              <a:t>Проф. др Радиша Павловић</a:t>
            </a:r>
          </a:p>
          <a:p>
            <a:pPr algn="r"/>
            <a:r>
              <a:rPr lang="sr-Cyrl-RS" dirty="0" smtClean="0"/>
              <a:t>Катедра за Клиничку фармацију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323" y="0"/>
            <a:ext cx="7858425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9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ДПП 4 инхибитори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Примена</a:t>
            </a:r>
            <a:endParaRPr lang="en-US" dirty="0" smtClean="0"/>
          </a:p>
          <a:p>
            <a:endParaRPr lang="sr-Cyrl-RS" dirty="0" smtClean="0"/>
          </a:p>
          <a:p>
            <a:pPr lvl="1"/>
            <a:r>
              <a:rPr lang="ru-RU" sz="2000" dirty="0" smtClean="0"/>
              <a:t>орално</a:t>
            </a:r>
            <a:r>
              <a:rPr lang="ru-RU" sz="2000" dirty="0"/>
              <a:t>, једном дневно, пре или после </a:t>
            </a:r>
            <a:r>
              <a:rPr lang="ru-RU" sz="2000" dirty="0" smtClean="0"/>
              <a:t>оброка</a:t>
            </a:r>
            <a:endParaRPr lang="en-US" sz="2000" dirty="0" smtClean="0"/>
          </a:p>
          <a:p>
            <a:pPr lvl="1"/>
            <a:endParaRPr lang="ru-RU" sz="2000" dirty="0" smtClean="0"/>
          </a:p>
          <a:p>
            <a:pPr lvl="1"/>
            <a:r>
              <a:rPr lang="ru-RU" sz="2000" dirty="0" smtClean="0"/>
              <a:t>орална </a:t>
            </a:r>
            <a:r>
              <a:rPr lang="ru-RU" sz="2000" dirty="0"/>
              <a:t>биорасположивост </a:t>
            </a:r>
            <a:r>
              <a:rPr lang="ru-RU" sz="2000" dirty="0" smtClean="0"/>
              <a:t>ситаглиптина </a:t>
            </a:r>
            <a:r>
              <a:rPr lang="ru-RU" sz="2000" dirty="0"/>
              <a:t>код здравих особа </a:t>
            </a:r>
            <a:r>
              <a:rPr lang="ru-RU" sz="2000" dirty="0" smtClean="0"/>
              <a:t>након оралне примене - 87%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3881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Мала инциденца 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Честа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10 %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 do &lt; 1/10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хипогликемија</a:t>
            </a:r>
          </a:p>
          <a:p>
            <a:pPr lvl="1"/>
            <a:r>
              <a:rPr lang="sr-Cyrl-RS" dirty="0"/>
              <a:t>г</a:t>
            </a:r>
            <a:r>
              <a:rPr lang="sr-Cyrl-RS" dirty="0" smtClean="0"/>
              <a:t>лавобоља</a:t>
            </a:r>
          </a:p>
          <a:p>
            <a:pPr lvl="1"/>
            <a:endParaRPr lang="sr-Cyrl-RS" dirty="0"/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Повремена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 do &lt; 1/100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опстипација</a:t>
            </a:r>
          </a:p>
          <a:p>
            <a:pPr lvl="1"/>
            <a:r>
              <a:rPr lang="sr-Cyrl-RS" dirty="0" smtClean="0"/>
              <a:t>пруритус</a:t>
            </a:r>
          </a:p>
          <a:p>
            <a:pPr lvl="1"/>
            <a:r>
              <a:rPr lang="sr-Cyrl-RS" dirty="0" smtClean="0"/>
              <a:t>вртоглавица</a:t>
            </a:r>
          </a:p>
          <a:p>
            <a:pPr lvl="1"/>
            <a:endParaRPr lang="sr-Cyrl-RS" dirty="0" smtClean="0"/>
          </a:p>
          <a:p>
            <a:pPr lvl="1"/>
            <a:endParaRPr lang="sr-Cyrl-RS" dirty="0" smtClean="0"/>
          </a:p>
          <a:p>
            <a:endParaRPr lang="sr-Cyrl-RS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sr-Cyrl-RS" dirty="0" smtClean="0"/>
          </a:p>
          <a:p>
            <a:pPr lvl="1"/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6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Ретка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0.01-0.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1/10000 do &lt; 1/1000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тромбоцитопенија</a:t>
            </a:r>
          </a:p>
          <a:p>
            <a:pPr marL="457200" lvl="1" indent="0">
              <a:buNone/>
            </a:pPr>
            <a:endParaRPr lang="sr-Cyrl-RS" dirty="0" smtClean="0"/>
          </a:p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Непозната учесталост</a:t>
            </a:r>
            <a:endParaRPr lang="sr-Cyrl-RS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sr-Cyrl-RS" dirty="0"/>
              <a:t>п</a:t>
            </a:r>
            <a:r>
              <a:rPr lang="sr-Cyrl-RS" dirty="0" smtClean="0"/>
              <a:t>анкреатитис</a:t>
            </a:r>
          </a:p>
          <a:p>
            <a:pPr lvl="1"/>
            <a:r>
              <a:rPr lang="sr-Cyrl-RS" dirty="0"/>
              <a:t>и</a:t>
            </a:r>
            <a:r>
              <a:rPr lang="sr-Cyrl-RS" dirty="0" smtClean="0"/>
              <a:t>нтерстицијска болест плућа</a:t>
            </a:r>
          </a:p>
          <a:p>
            <a:pPr lvl="1"/>
            <a:r>
              <a:rPr lang="sr-Cyrl-RS" dirty="0"/>
              <a:t>у</a:t>
            </a:r>
            <a:r>
              <a:rPr lang="sr-Cyrl-RS" dirty="0" smtClean="0"/>
              <a:t>ртикарија</a:t>
            </a:r>
          </a:p>
          <a:p>
            <a:pPr lvl="1"/>
            <a:r>
              <a:rPr lang="sr-Cyrl-RS" dirty="0" smtClean="0"/>
              <a:t>ангиоедем</a:t>
            </a:r>
          </a:p>
          <a:p>
            <a:pPr lvl="1"/>
            <a:r>
              <a:rPr lang="en-US" i="1" dirty="0" smtClean="0"/>
              <a:t>Stevens-Johnson-</a:t>
            </a:r>
            <a:r>
              <a:rPr lang="sr-Cyrl-RS" i="1" dirty="0" smtClean="0"/>
              <a:t>ов</a:t>
            </a:r>
            <a:r>
              <a:rPr lang="en-US" dirty="0" smtClean="0"/>
              <a:t> </a:t>
            </a:r>
            <a:r>
              <a:rPr lang="sr-Cyrl-RS" dirty="0" smtClean="0"/>
              <a:t>синдром</a:t>
            </a:r>
          </a:p>
          <a:p>
            <a:pPr lvl="1"/>
            <a:r>
              <a:rPr lang="sr-Cyrl-RS" dirty="0"/>
              <a:t>б</a:t>
            </a:r>
            <a:r>
              <a:rPr lang="sr-Cyrl-RS" dirty="0" smtClean="0"/>
              <a:t>улозни пенфигоид</a:t>
            </a:r>
          </a:p>
          <a:p>
            <a:pPr lvl="1"/>
            <a:r>
              <a:rPr lang="sr-Cyrl-RS" dirty="0" smtClean="0"/>
              <a:t>АБИ</a:t>
            </a:r>
          </a:p>
        </p:txBody>
      </p:sp>
    </p:spTree>
    <p:extLst>
      <p:ext uri="{BB962C8B-B14F-4D97-AF65-F5344CB8AC3E}">
        <p14:creationId xmlns:p14="http://schemas.microsoft.com/office/powerpoint/2010/main" val="188558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Интеракције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23435"/>
          </a:xfrm>
        </p:spPr>
        <p:txBody>
          <a:bodyPr>
            <a:normAutofit lnSpcReduction="10000"/>
          </a:bodyPr>
          <a:lstStyle/>
          <a:p>
            <a:r>
              <a:rPr lang="sr-Cyrl-RS" sz="2400" b="1" dirty="0" smtClean="0"/>
              <a:t>Лек-лек</a:t>
            </a:r>
          </a:p>
          <a:p>
            <a:r>
              <a:rPr lang="sr-Cyrl-RS" sz="2000" dirty="0">
                <a:solidFill>
                  <a:srgbClr val="FF0000"/>
                </a:solidFill>
              </a:rPr>
              <a:t>г</a:t>
            </a:r>
            <a:r>
              <a:rPr lang="sr-Cyrl-RS" sz="2000" dirty="0" smtClean="0">
                <a:solidFill>
                  <a:srgbClr val="FF0000"/>
                </a:solidFill>
              </a:rPr>
              <a:t>атифлоксацин, </a:t>
            </a:r>
            <a:r>
              <a:rPr lang="sr-Cyrl-RS" sz="2000" dirty="0" smtClean="0"/>
              <a:t>ципрофлоксацин – хипогликемја и ређе хипергликемија</a:t>
            </a:r>
          </a:p>
          <a:p>
            <a:r>
              <a:rPr lang="sr-Cyrl-RS" sz="2000" dirty="0" smtClean="0"/>
              <a:t>арипирпазол, клозапин, кортикостероиди, диетилстилбестрол, фуросемид, левотироксин – смањење ефекта </a:t>
            </a:r>
          </a:p>
          <a:p>
            <a:r>
              <a:rPr lang="sr-Cyrl-RS" sz="2000" dirty="0" smtClean="0"/>
              <a:t>каптоприл, еналаприл – ангиоедем</a:t>
            </a:r>
          </a:p>
          <a:p>
            <a:endParaRPr lang="sr-Cyrl-RS" sz="2000" dirty="0" smtClean="0"/>
          </a:p>
          <a:p>
            <a:pPr>
              <a:lnSpc>
                <a:spcPct val="80000"/>
              </a:lnSpc>
            </a:pPr>
            <a:r>
              <a:rPr lang="sr-Cyrl-CS" altLang="en-US" sz="2400" b="1" dirty="0" smtClean="0"/>
              <a:t>Лек-храна</a:t>
            </a:r>
            <a:endParaRPr lang="sr-Cyrl-CS" altLang="en-US" sz="2400" b="1" dirty="0"/>
          </a:p>
          <a:p>
            <a:pPr lvl="1">
              <a:lnSpc>
                <a:spcPct val="80000"/>
              </a:lnSpc>
            </a:pPr>
            <a:r>
              <a:rPr lang="sr-Cyrl-CS" altLang="en-US" sz="2000" dirty="0" smtClean="0">
                <a:solidFill>
                  <a:schemeClr val="tx2"/>
                </a:solidFill>
              </a:rPr>
              <a:t>Алкогол </a:t>
            </a:r>
            <a:r>
              <a:rPr lang="sr-Cyrl-CS" altLang="en-US" sz="2000" dirty="0">
                <a:solidFill>
                  <a:schemeClr val="tx2"/>
                </a:solidFill>
              </a:rPr>
              <a:t>- хипер или </a:t>
            </a:r>
            <a:r>
              <a:rPr lang="sr-Cyrl-CS" altLang="en-US" sz="2000" dirty="0" smtClean="0">
                <a:solidFill>
                  <a:schemeClr val="tx2"/>
                </a:solidFill>
              </a:rPr>
              <a:t>хипогликемија</a:t>
            </a:r>
          </a:p>
          <a:p>
            <a:pPr lvl="1">
              <a:lnSpc>
                <a:spcPct val="80000"/>
              </a:lnSpc>
            </a:pPr>
            <a:endParaRPr lang="sr-Cyrl-CS" altLang="en-US" sz="20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sz="2400" b="1" dirty="0"/>
              <a:t>Лек-болест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dirty="0" smtClean="0">
                <a:solidFill>
                  <a:srgbClr val="FF0000"/>
                </a:solidFill>
              </a:rPr>
              <a:t>панкреатитис</a:t>
            </a:r>
            <a:endParaRPr lang="sr-Cyrl-CS" altLang="en-US" sz="2000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altLang="en-US" sz="2000" dirty="0"/>
              <a:t>умерена, тешка и терминална фаза бубрежне дисфункције захтева прилагођавање дозе.</a:t>
            </a:r>
            <a:endParaRPr lang="sr-Cyrl-CS" altLang="en-US" sz="2000" b="1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>
              <a:solidFill>
                <a:schemeClr val="tx2"/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3655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altLang="en-US" sz="2400" dirty="0"/>
              <a:t/>
            </a:r>
            <a:br>
              <a:rPr lang="sr-Cyrl-CS" altLang="en-US" sz="2400" dirty="0"/>
            </a:br>
            <a:r>
              <a:rPr lang="en-US" altLang="en-US" sz="4000" dirty="0"/>
              <a:t> </a:t>
            </a:r>
            <a:r>
              <a:rPr lang="en-US" altLang="en-US" sz="4900" b="1" dirty="0" smtClean="0"/>
              <a:t>SGLT</a:t>
            </a:r>
            <a:r>
              <a:rPr lang="sr-Cyrl-CS" altLang="en-US" sz="4900" b="1" dirty="0" smtClean="0"/>
              <a:t>-</a:t>
            </a:r>
            <a:r>
              <a:rPr lang="en-US" altLang="en-US" sz="4900" b="1" dirty="0" smtClean="0"/>
              <a:t>2 </a:t>
            </a:r>
            <a:r>
              <a:rPr lang="sr-Cyrl-CS" altLang="en-US" sz="4900" b="1" dirty="0" smtClean="0"/>
              <a:t>инхибитори </a:t>
            </a:r>
            <a:r>
              <a:rPr lang="sr-Cyrl-CS" altLang="en-US" sz="4000" b="1" dirty="0" smtClean="0"/>
              <a:t/>
            </a:r>
            <a:br>
              <a:rPr lang="sr-Cyrl-CS" altLang="en-US" sz="4000" b="1" dirty="0" smtClean="0"/>
            </a:br>
            <a:r>
              <a:rPr lang="sr-Cyrl-CS" altLang="en-US" sz="2000" b="1" dirty="0" smtClean="0"/>
              <a:t>(натријум-глукоза контранспортер 2 инхибитори) </a:t>
            </a:r>
            <a:r>
              <a:rPr lang="sr-Cyrl-CS" altLang="en-US" sz="2400" b="1" dirty="0" smtClean="0"/>
              <a:t/>
            </a:r>
            <a:br>
              <a:rPr lang="sr-Cyrl-CS" altLang="en-US" sz="2400" b="1" dirty="0" smtClean="0"/>
            </a:br>
            <a:r>
              <a:rPr lang="sr-Cyrl-CS" altLang="en-US" sz="2400" b="1" dirty="0" smtClean="0"/>
              <a:t/>
            </a:r>
            <a:br>
              <a:rPr lang="sr-Cyrl-CS" altLang="en-US" sz="2400" b="1" dirty="0" smtClean="0"/>
            </a:br>
            <a:endParaRPr lang="en-US" altLang="en-US" sz="1400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9078"/>
            <a:ext cx="9512808" cy="45259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sr-Cyrl-CS" altLang="en-US" sz="2000" b="1" dirty="0"/>
              <a:t>Лекови: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дапаглифлозин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к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анаглифлозин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е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мпаглифлозин</a:t>
            </a:r>
            <a:endParaRPr lang="en-US" altLang="en-US" sz="18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RS" altLang="en-US" sz="1800" b="1" dirty="0" smtClean="0">
                <a:solidFill>
                  <a:schemeClr val="tx2"/>
                </a:solidFill>
              </a:rPr>
              <a:t>ертуглифлозин</a:t>
            </a:r>
            <a:endParaRPr lang="sr-Cyrl-CS" altLang="en-US" sz="1800" b="1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18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sz="2000" b="1" dirty="0"/>
              <a:t>Механизам дејства: </a:t>
            </a:r>
            <a:r>
              <a:rPr lang="sr-Cyrl-CS" altLang="en-US" sz="2000" dirty="0"/>
              <a:t>блокирају </a:t>
            </a:r>
            <a:r>
              <a:rPr lang="sr-Cyrl-CS" altLang="en-US" sz="2000" dirty="0" smtClean="0"/>
              <a:t>реапсорпсију </a:t>
            </a:r>
            <a:r>
              <a:rPr lang="sr-Cyrl-CS" altLang="en-US" sz="2000" dirty="0"/>
              <a:t>глукозе из </a:t>
            </a:r>
            <a:r>
              <a:rPr lang="sr-Cyrl-CS" altLang="en-US" sz="2000" dirty="0" smtClean="0"/>
              <a:t>изувијаног дела проксималног </a:t>
            </a:r>
            <a:r>
              <a:rPr lang="sr-Cyrl-CS" altLang="en-US" sz="2000" dirty="0"/>
              <a:t>тубула бубрега у крвоток</a:t>
            </a:r>
            <a:r>
              <a:rPr lang="sr-Cyrl-CS" altLang="en-US" sz="2000" dirty="0">
                <a:cs typeface="Arial" panose="020B0604020202020204" pitchFamily="34" charset="0"/>
              </a:rPr>
              <a:t>→ ↑ губитак глукозе урином</a:t>
            </a:r>
          </a:p>
          <a:p>
            <a:pPr>
              <a:lnSpc>
                <a:spcPct val="80000"/>
              </a:lnSpc>
            </a:pPr>
            <a:endParaRPr lang="sr-Cyrl-CS" altLang="en-US" sz="20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en-US" sz="2000" b="1" dirty="0"/>
              <a:t>Ефекти:</a:t>
            </a:r>
            <a:r>
              <a:rPr lang="sr-Cyrl-CS" altLang="en-US" sz="2000" dirty="0"/>
              <a:t> </a:t>
            </a:r>
            <a:r>
              <a:rPr lang="sr-Cyrl-CS" altLang="en-US" sz="2000" dirty="0">
                <a:cs typeface="Arial" panose="020B0604020202020204" pitchFamily="34" charset="0"/>
              </a:rPr>
              <a:t>↓глукоза у крви → ↑количина трансопртера за глукозу тип 4 → ↓глуконеогенезе у јетри</a:t>
            </a:r>
          </a:p>
          <a:p>
            <a:pPr>
              <a:lnSpc>
                <a:spcPct val="80000"/>
              </a:lnSpc>
            </a:pPr>
            <a:endParaRPr lang="sr-Cyrl-CS" altLang="en-U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 b="1" dirty="0">
                <a:cs typeface="Arial" panose="020B0604020202020204" pitchFamily="34" charset="0"/>
              </a:rPr>
              <a:t>Примена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1800" dirty="0">
                <a:cs typeface="Arial" panose="020B0604020202020204" pitchFamily="34" charset="0"/>
              </a:rPr>
              <a:t>орална</a:t>
            </a:r>
            <a:endParaRPr lang="en-US" altLang="en-US" sz="1800" dirty="0"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1800" dirty="0">
                <a:cs typeface="Arial" panose="020B0604020202020204" pitchFamily="34" charset="0"/>
              </a:rPr>
              <a:t>могу се комбиновати са другим ОРА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sr-Cyrl-CS" altLang="en-US" sz="1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Индикације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СГЛТ-2 </a:t>
            </a:r>
            <a:r>
              <a:rPr lang="en-US" b="1" dirty="0" err="1"/>
              <a:t>инхибиторе</a:t>
            </a:r>
            <a:r>
              <a:rPr lang="en-US" b="1" dirty="0"/>
              <a:t> </a:t>
            </a:r>
            <a:r>
              <a:rPr lang="en-US" b="1" dirty="0" err="1"/>
              <a:t>које</a:t>
            </a:r>
            <a:r>
              <a:rPr lang="en-US" b="1" dirty="0"/>
              <a:t> </a:t>
            </a:r>
            <a:r>
              <a:rPr lang="en-US" b="1" dirty="0" err="1"/>
              <a:t>је</a:t>
            </a:r>
            <a:r>
              <a:rPr lang="en-US" b="1" dirty="0"/>
              <a:t> </a:t>
            </a:r>
            <a:r>
              <a:rPr lang="en-US" b="1" dirty="0" err="1"/>
              <a:t>одобрила</a:t>
            </a:r>
            <a:r>
              <a:rPr lang="en-US" b="1" dirty="0"/>
              <a:t> ФДА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1825625"/>
            <a:ext cx="10841736" cy="4351338"/>
          </a:xfrm>
        </p:spPr>
        <p:txBody>
          <a:bodyPr>
            <a:noAutofit/>
          </a:bodyPr>
          <a:lstStyle/>
          <a:p>
            <a:pPr lvl="0"/>
            <a:r>
              <a:rPr lang="en-US" sz="1600" dirty="0" err="1" smtClean="0"/>
              <a:t>Побољшање</a:t>
            </a:r>
            <a:r>
              <a:rPr lang="en-US" sz="1600" dirty="0" smtClean="0"/>
              <a:t> </a:t>
            </a:r>
            <a:r>
              <a:rPr lang="en-US" sz="1600" dirty="0" err="1"/>
              <a:t>контроле</a:t>
            </a:r>
            <a:r>
              <a:rPr lang="en-US" sz="1600" dirty="0"/>
              <a:t> </a:t>
            </a:r>
            <a:r>
              <a:rPr lang="en-US" sz="1600" dirty="0" err="1"/>
              <a:t>гликемије</a:t>
            </a:r>
            <a:r>
              <a:rPr lang="en-US" sz="1600" dirty="0"/>
              <a:t>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sr-Cyrl-RS" sz="1600" dirty="0" smtClean="0"/>
              <a:t>ДМ </a:t>
            </a:r>
            <a:r>
              <a:rPr lang="en-US" sz="1600" dirty="0" err="1" smtClean="0"/>
              <a:t>тип</a:t>
            </a:r>
            <a:r>
              <a:rPr lang="en-US" sz="1600" dirty="0" smtClean="0"/>
              <a:t> </a:t>
            </a:r>
            <a:r>
              <a:rPr lang="en-US" sz="1600" dirty="0"/>
              <a:t>2 (</a:t>
            </a:r>
            <a:r>
              <a:rPr lang="en-US" sz="1600" dirty="0" err="1"/>
              <a:t>уз</a:t>
            </a:r>
            <a:r>
              <a:rPr lang="en-US" sz="1600" dirty="0"/>
              <a:t> </a:t>
            </a:r>
            <a:r>
              <a:rPr lang="sr-Cyrl-RS" sz="1600" dirty="0" smtClean="0"/>
              <a:t>ХДР</a:t>
            </a:r>
            <a:r>
              <a:rPr lang="en-US" sz="1600" dirty="0" smtClean="0"/>
              <a:t>)</a:t>
            </a:r>
            <a:endParaRPr lang="en-US" sz="1600" dirty="0"/>
          </a:p>
          <a:p>
            <a:pPr lvl="0"/>
            <a:r>
              <a:rPr lang="en-US" sz="1600" dirty="0" err="1"/>
              <a:t>Смањење</a:t>
            </a:r>
            <a:r>
              <a:rPr lang="en-US" sz="1600" dirty="0"/>
              <a:t> </a:t>
            </a:r>
            <a:r>
              <a:rPr lang="en-US" sz="1600" dirty="0" err="1"/>
              <a:t>великих</a:t>
            </a:r>
            <a:r>
              <a:rPr lang="en-US" sz="1600" dirty="0"/>
              <a:t> </a:t>
            </a:r>
            <a:r>
              <a:rPr lang="en-US" sz="1600" dirty="0" err="1"/>
              <a:t>нежељених</a:t>
            </a:r>
            <a:r>
              <a:rPr lang="en-US" sz="1600" dirty="0"/>
              <a:t> </a:t>
            </a:r>
            <a:r>
              <a:rPr lang="en-US" sz="1600" dirty="0" err="1"/>
              <a:t>кардиоваскуларних</a:t>
            </a:r>
            <a:r>
              <a:rPr lang="en-US" sz="1600" dirty="0"/>
              <a:t> </a:t>
            </a:r>
            <a:r>
              <a:rPr lang="en-US" sz="1600" dirty="0" err="1"/>
              <a:t>догађаја</a:t>
            </a:r>
            <a:r>
              <a:rPr lang="en-US" sz="1600" dirty="0"/>
              <a:t> (</a:t>
            </a:r>
            <a:r>
              <a:rPr lang="en-US" sz="1600" dirty="0" err="1"/>
              <a:t>нефатални</a:t>
            </a:r>
            <a:r>
              <a:rPr lang="en-US" sz="1600" dirty="0"/>
              <a:t> </a:t>
            </a:r>
            <a:r>
              <a:rPr lang="en-US" sz="1600" dirty="0" err="1"/>
              <a:t>инфаркт</a:t>
            </a:r>
            <a:r>
              <a:rPr lang="en-US" sz="1600" dirty="0"/>
              <a:t> </a:t>
            </a:r>
            <a:r>
              <a:rPr lang="en-US" sz="1600" dirty="0" err="1"/>
              <a:t>миокарда</a:t>
            </a:r>
            <a:r>
              <a:rPr lang="en-US" sz="1600" dirty="0"/>
              <a:t> и </a:t>
            </a:r>
            <a:r>
              <a:rPr lang="en-US" sz="1600" dirty="0" err="1"/>
              <a:t>нефатални</a:t>
            </a:r>
            <a:r>
              <a:rPr lang="en-US" sz="1600" dirty="0"/>
              <a:t> </a:t>
            </a:r>
            <a:r>
              <a:rPr lang="en-US" sz="1600" dirty="0" err="1"/>
              <a:t>мождани</a:t>
            </a:r>
            <a:r>
              <a:rPr lang="en-US" sz="1600" dirty="0"/>
              <a:t> </a:t>
            </a:r>
            <a:r>
              <a:rPr lang="en-US" sz="1600" dirty="0" err="1"/>
              <a:t>удар</a:t>
            </a:r>
            <a:r>
              <a:rPr lang="en-US" sz="1600" dirty="0"/>
              <a:t>, </a:t>
            </a:r>
            <a:r>
              <a:rPr lang="en-US" sz="1600" dirty="0" err="1"/>
              <a:t>кардиоваскуларна</a:t>
            </a:r>
            <a:r>
              <a:rPr lang="en-US" sz="1600" dirty="0"/>
              <a:t> </a:t>
            </a:r>
            <a:r>
              <a:rPr lang="en-US" sz="1600" dirty="0" err="1"/>
              <a:t>смрт</a:t>
            </a:r>
            <a:r>
              <a:rPr lang="en-US" sz="1600" dirty="0"/>
              <a:t>)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en-US" sz="1600" dirty="0" err="1"/>
              <a:t>пацијената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ДМ </a:t>
            </a:r>
            <a:r>
              <a:rPr lang="en-US" sz="1600" dirty="0" err="1"/>
              <a:t>типа</a:t>
            </a:r>
            <a:r>
              <a:rPr lang="en-US" sz="1600" dirty="0"/>
              <a:t> 2 и </a:t>
            </a:r>
            <a:r>
              <a:rPr lang="sr-Cyrl-RS" sz="1600" dirty="0" smtClean="0"/>
              <a:t>потврђеном</a:t>
            </a:r>
            <a:r>
              <a:rPr lang="en-US" sz="1600" dirty="0" smtClean="0"/>
              <a:t> </a:t>
            </a:r>
            <a:r>
              <a:rPr lang="en-US" sz="1600" dirty="0" err="1"/>
              <a:t>кардиоваскуларном</a:t>
            </a:r>
            <a:r>
              <a:rPr lang="en-US" sz="1600" dirty="0"/>
              <a:t> </a:t>
            </a:r>
            <a:r>
              <a:rPr lang="en-US" sz="1600" dirty="0" err="1" smtClean="0"/>
              <a:t>болешћу</a:t>
            </a:r>
            <a:endParaRPr lang="en-US" sz="1600" dirty="0"/>
          </a:p>
          <a:p>
            <a:pPr lvl="0"/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смањење</a:t>
            </a:r>
            <a:r>
              <a:rPr lang="en-US" sz="1600" dirty="0"/>
              <a:t> </a:t>
            </a:r>
            <a:r>
              <a:rPr lang="en-US" sz="1600" dirty="0" err="1"/>
              <a:t>ризика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/>
              <a:t>кардиоваскуларне</a:t>
            </a:r>
            <a:r>
              <a:rPr lang="en-US" sz="1600" dirty="0"/>
              <a:t> </a:t>
            </a:r>
            <a:r>
              <a:rPr lang="en-US" sz="1600" dirty="0" err="1"/>
              <a:t>хоспитализације</a:t>
            </a:r>
            <a:r>
              <a:rPr lang="en-US" sz="1600" dirty="0"/>
              <a:t> и </a:t>
            </a:r>
            <a:r>
              <a:rPr lang="en-US" sz="1600" dirty="0" err="1"/>
              <a:t>смрти</a:t>
            </a:r>
            <a:r>
              <a:rPr lang="en-US" sz="1600" dirty="0"/>
              <a:t> </a:t>
            </a:r>
            <a:r>
              <a:rPr lang="en-US" sz="1600" dirty="0" err="1"/>
              <a:t>због</a:t>
            </a:r>
            <a:r>
              <a:rPr lang="en-US" sz="1600" dirty="0"/>
              <a:t> </a:t>
            </a:r>
            <a:r>
              <a:rPr lang="en-US" sz="1600" dirty="0" err="1"/>
              <a:t>срчане</a:t>
            </a:r>
            <a:r>
              <a:rPr lang="en-US" sz="1600" dirty="0"/>
              <a:t> </a:t>
            </a:r>
            <a:r>
              <a:rPr lang="en-US" sz="1600" dirty="0" err="1"/>
              <a:t>инсуфицијенције</a:t>
            </a:r>
            <a:r>
              <a:rPr lang="en-US" sz="1600" dirty="0"/>
              <a:t>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en-US" sz="1600" dirty="0" err="1"/>
              <a:t>пацијената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en-US" sz="1600" dirty="0" err="1" smtClean="0"/>
              <a:t>срчан</a:t>
            </a:r>
            <a:r>
              <a:rPr lang="sr-Cyrl-RS" sz="1600" dirty="0" smtClean="0"/>
              <a:t>ом</a:t>
            </a:r>
            <a:r>
              <a:rPr lang="en-US" sz="1600" dirty="0" smtClean="0"/>
              <a:t> </a:t>
            </a:r>
            <a:r>
              <a:rPr lang="en-US" sz="1600" dirty="0" err="1" smtClean="0"/>
              <a:t>инсуфицијенциј</a:t>
            </a:r>
            <a:r>
              <a:rPr lang="sr-Cyrl-RS" sz="1600" dirty="0" smtClean="0"/>
              <a:t>ом</a:t>
            </a:r>
            <a:r>
              <a:rPr lang="en-US" sz="1600" dirty="0" smtClean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en-US" sz="1600" dirty="0" err="1"/>
              <a:t>смањеном</a:t>
            </a:r>
            <a:r>
              <a:rPr lang="en-US" sz="1600" dirty="0"/>
              <a:t> </a:t>
            </a:r>
            <a:r>
              <a:rPr lang="sr-Cyrl-RS" sz="1600" dirty="0" smtClean="0"/>
              <a:t>ејекционом </a:t>
            </a:r>
            <a:r>
              <a:rPr lang="en-US" sz="1600" dirty="0" err="1" smtClean="0"/>
              <a:t>фракцијом</a:t>
            </a:r>
            <a:r>
              <a:rPr lang="en-US" sz="1600" dirty="0" smtClean="0"/>
              <a:t> </a:t>
            </a:r>
            <a:r>
              <a:rPr lang="sr-Cyrl-RS" sz="1600" dirty="0" smtClean="0"/>
              <a:t>(</a:t>
            </a:r>
            <a:r>
              <a:rPr lang="en-US" sz="1600" dirty="0" smtClean="0"/>
              <a:t>NYHA </a:t>
            </a:r>
            <a:r>
              <a:rPr lang="en-US" sz="1600" dirty="0" err="1" smtClean="0"/>
              <a:t>класа</a:t>
            </a:r>
            <a:r>
              <a:rPr lang="en-US" sz="1600" dirty="0" smtClean="0"/>
              <a:t> II-IV)</a:t>
            </a:r>
            <a:endParaRPr lang="en-US" sz="1600" dirty="0"/>
          </a:p>
          <a:p>
            <a:pPr lvl="0"/>
            <a:r>
              <a:rPr lang="en-US" sz="1600" dirty="0" err="1"/>
              <a:t>Смањење</a:t>
            </a:r>
            <a:r>
              <a:rPr lang="en-US" sz="1600" dirty="0"/>
              <a:t> </a:t>
            </a:r>
            <a:r>
              <a:rPr lang="en-US" sz="1600" dirty="0" err="1"/>
              <a:t>ризика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/>
              <a:t>пада</a:t>
            </a:r>
            <a:r>
              <a:rPr lang="en-US" sz="1600" dirty="0"/>
              <a:t> </a:t>
            </a:r>
            <a:r>
              <a:rPr lang="en-US" sz="1600" dirty="0" err="1"/>
              <a:t>еГФР</a:t>
            </a:r>
            <a:r>
              <a:rPr lang="en-US" sz="1600" dirty="0"/>
              <a:t> и </a:t>
            </a:r>
            <a:r>
              <a:rPr lang="en-US" sz="1600" dirty="0" err="1"/>
              <a:t>хоспитализација</a:t>
            </a:r>
            <a:r>
              <a:rPr lang="en-US" sz="1600" dirty="0"/>
              <a:t>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en-US" sz="1600" dirty="0" err="1"/>
              <a:t>пацијената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sr-Cyrl-RS" sz="1600" dirty="0" smtClean="0"/>
              <a:t>ХБИ </a:t>
            </a:r>
            <a:r>
              <a:rPr lang="en-US" sz="1600" dirty="0" err="1" smtClean="0"/>
              <a:t>са</a:t>
            </a:r>
            <a:r>
              <a:rPr lang="en-US" sz="1600" dirty="0" smtClean="0"/>
              <a:t> </a:t>
            </a:r>
            <a:r>
              <a:rPr lang="en-US" sz="1600" dirty="0" err="1"/>
              <a:t>ризиком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 smtClean="0"/>
              <a:t>прогресије</a:t>
            </a:r>
            <a:endParaRPr lang="en-US" sz="1600" dirty="0"/>
          </a:p>
          <a:p>
            <a:pPr lvl="0"/>
            <a:r>
              <a:rPr lang="en-US" sz="1600" dirty="0" err="1"/>
              <a:t>Побољшање</a:t>
            </a:r>
            <a:r>
              <a:rPr lang="en-US" sz="1600" dirty="0"/>
              <a:t> </a:t>
            </a:r>
            <a:r>
              <a:rPr lang="en-US" sz="1600" dirty="0" err="1"/>
              <a:t>кардиоваскуларних</a:t>
            </a:r>
            <a:r>
              <a:rPr lang="en-US" sz="1600" dirty="0"/>
              <a:t> </a:t>
            </a:r>
            <a:r>
              <a:rPr lang="en-US" sz="1600" dirty="0" err="1"/>
              <a:t>исхода</a:t>
            </a:r>
            <a:r>
              <a:rPr lang="en-US" sz="1600" dirty="0"/>
              <a:t>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en-US" sz="1600" dirty="0" err="1"/>
              <a:t>пацијената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en-US" sz="1600" dirty="0" err="1" smtClean="0"/>
              <a:t>срчан</a:t>
            </a:r>
            <a:r>
              <a:rPr lang="sr-Cyrl-RS" sz="1600" dirty="0" smtClean="0"/>
              <a:t>ом</a:t>
            </a:r>
            <a:r>
              <a:rPr lang="en-US" sz="1600" dirty="0" smtClean="0"/>
              <a:t> </a:t>
            </a:r>
            <a:r>
              <a:rPr lang="en-US" sz="1600" dirty="0" err="1" smtClean="0"/>
              <a:t>инсуфицијенциј</a:t>
            </a:r>
            <a:r>
              <a:rPr lang="sr-Cyrl-RS" sz="1600" dirty="0" smtClean="0"/>
              <a:t>ом </a:t>
            </a:r>
            <a:r>
              <a:rPr lang="en-US" sz="1600" dirty="0" err="1" smtClean="0"/>
              <a:t>са</a:t>
            </a:r>
            <a:r>
              <a:rPr lang="en-US" sz="1600" dirty="0" smtClean="0"/>
              <a:t> </a:t>
            </a:r>
            <a:r>
              <a:rPr lang="en-US" sz="1600" dirty="0" err="1"/>
              <a:t>очуваном</a:t>
            </a:r>
            <a:r>
              <a:rPr lang="en-US" sz="1600" dirty="0"/>
              <a:t> </a:t>
            </a:r>
            <a:r>
              <a:rPr lang="en-US" sz="1600" dirty="0" err="1"/>
              <a:t>ејекционом</a:t>
            </a:r>
            <a:r>
              <a:rPr lang="en-US" sz="1600" dirty="0"/>
              <a:t> </a:t>
            </a:r>
            <a:r>
              <a:rPr lang="en-US" sz="1600" dirty="0" err="1" smtClean="0"/>
              <a:t>фракцијом</a:t>
            </a:r>
            <a:endParaRPr lang="en-US" sz="1600" u="sng" dirty="0"/>
          </a:p>
          <a:p>
            <a:pPr lvl="0"/>
            <a:r>
              <a:rPr lang="en-US" sz="1600" dirty="0" smtClean="0"/>
              <a:t> </a:t>
            </a:r>
            <a:r>
              <a:rPr lang="en-US" sz="1600" dirty="0" err="1" smtClean="0"/>
              <a:t>Дапаглифлозин</a:t>
            </a:r>
            <a:r>
              <a:rPr lang="en-US" sz="1600" dirty="0" smtClean="0"/>
              <a:t> </a:t>
            </a:r>
            <a:r>
              <a:rPr lang="sr-Cyrl-RS" sz="1600" dirty="0" smtClean="0"/>
              <a:t>– у мају 2023. одобрен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/>
              <a:t>лечење</a:t>
            </a:r>
            <a:r>
              <a:rPr lang="en-US" sz="1600" dirty="0"/>
              <a:t> </a:t>
            </a:r>
            <a:r>
              <a:rPr lang="en-US" sz="1600" dirty="0" err="1"/>
              <a:t>срчане</a:t>
            </a:r>
            <a:r>
              <a:rPr lang="en-US" sz="1600" dirty="0"/>
              <a:t> </a:t>
            </a:r>
            <a:r>
              <a:rPr lang="en-US" sz="1600" dirty="0" err="1"/>
              <a:t>инсуфицијенције</a:t>
            </a:r>
            <a:r>
              <a:rPr lang="en-US" sz="1600" dirty="0"/>
              <a:t> у </a:t>
            </a:r>
            <a:r>
              <a:rPr lang="en-US" sz="1600" dirty="0" err="1"/>
              <a:t>целом</a:t>
            </a:r>
            <a:r>
              <a:rPr lang="en-US" sz="1600" dirty="0"/>
              <a:t> </a:t>
            </a:r>
            <a:r>
              <a:rPr lang="en-US" sz="1600" dirty="0" err="1"/>
              <a:t>спектру</a:t>
            </a:r>
            <a:r>
              <a:rPr lang="en-US" sz="1600" dirty="0"/>
              <a:t> </a:t>
            </a:r>
            <a:r>
              <a:rPr lang="en-US" sz="1600" dirty="0" err="1"/>
              <a:t>ејекционе</a:t>
            </a:r>
            <a:r>
              <a:rPr lang="en-US" sz="1600" dirty="0"/>
              <a:t> </a:t>
            </a:r>
            <a:r>
              <a:rPr lang="en-US" sz="1600" dirty="0" err="1"/>
              <a:t>фракције</a:t>
            </a:r>
            <a:r>
              <a:rPr lang="en-US" sz="1600" dirty="0"/>
              <a:t> </a:t>
            </a:r>
            <a:r>
              <a:rPr lang="en-US" sz="1600" dirty="0" err="1"/>
              <a:t>леве</a:t>
            </a:r>
            <a:r>
              <a:rPr lang="en-US" sz="1600" dirty="0"/>
              <a:t> </a:t>
            </a:r>
            <a:r>
              <a:rPr lang="en-US" sz="1600" dirty="0" err="1"/>
              <a:t>коморе</a:t>
            </a:r>
            <a:r>
              <a:rPr lang="en-US" sz="1600" dirty="0"/>
              <a:t> </a:t>
            </a:r>
            <a:r>
              <a:rPr lang="sr-Cyrl-RS" sz="1600" dirty="0"/>
              <a:t> </a:t>
            </a:r>
            <a:r>
              <a:rPr lang="sr-Cyrl-RS" sz="1600" dirty="0" smtClean="0"/>
              <a:t>-  укључујући и </a:t>
            </a:r>
            <a:r>
              <a:rPr lang="en-US" sz="1600" dirty="0" err="1" smtClean="0"/>
              <a:t>срчан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en-US" sz="1600" dirty="0" err="1" smtClean="0"/>
              <a:t>инсуфицијенциј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en-US" sz="1600" dirty="0" err="1"/>
              <a:t>благо</a:t>
            </a:r>
            <a:r>
              <a:rPr lang="en-US" sz="1600" dirty="0"/>
              <a:t> </a:t>
            </a:r>
            <a:r>
              <a:rPr lang="en-US" sz="1600" dirty="0" err="1"/>
              <a:t>смањеном</a:t>
            </a:r>
            <a:r>
              <a:rPr lang="en-US" sz="1600" dirty="0"/>
              <a:t> </a:t>
            </a:r>
            <a:r>
              <a:rPr lang="en-US" sz="1600" dirty="0" err="1"/>
              <a:t>ејекционом</a:t>
            </a:r>
            <a:r>
              <a:rPr lang="en-US" sz="1600" dirty="0"/>
              <a:t> </a:t>
            </a:r>
            <a:r>
              <a:rPr lang="en-US" sz="1600" dirty="0" err="1"/>
              <a:t>фракцијом</a:t>
            </a:r>
            <a:r>
              <a:rPr lang="en-US" sz="1600" dirty="0"/>
              <a:t> - </a:t>
            </a:r>
            <a:r>
              <a:rPr lang="en-US" sz="1600" dirty="0" err="1" smtClean="0"/>
              <a:t>од</a:t>
            </a:r>
            <a:r>
              <a:rPr lang="en-US" sz="1600" dirty="0" smtClean="0"/>
              <a:t> 40</a:t>
            </a:r>
            <a:r>
              <a:rPr lang="sr-Cyrl-RS" sz="1600" dirty="0" smtClean="0"/>
              <a:t> до </a:t>
            </a:r>
            <a:r>
              <a:rPr lang="en-US" sz="1600" dirty="0" smtClean="0"/>
              <a:t>49%</a:t>
            </a:r>
            <a:endParaRPr lang="en-US" sz="1600" dirty="0"/>
          </a:p>
          <a:p>
            <a:r>
              <a:rPr lang="en-US" sz="1600" b="1" dirty="0" err="1"/>
              <a:t>Употреба</a:t>
            </a:r>
            <a:r>
              <a:rPr lang="en-US" sz="1600" b="1" dirty="0"/>
              <a:t> СГЛТ2 </a:t>
            </a:r>
            <a:r>
              <a:rPr lang="en-US" sz="1600" b="1" dirty="0" err="1"/>
              <a:t>инхибитора</a:t>
            </a:r>
            <a:r>
              <a:rPr lang="en-US" sz="1600" b="1" dirty="0"/>
              <a:t> </a:t>
            </a:r>
            <a:r>
              <a:rPr lang="en-US" sz="1600" b="1" i="1" dirty="0" smtClean="0"/>
              <a:t>of the label</a:t>
            </a:r>
            <a:endParaRPr lang="en-US" sz="1600" i="1" dirty="0"/>
          </a:p>
          <a:p>
            <a:pPr lvl="0"/>
            <a:r>
              <a:rPr lang="en-US" sz="1600" dirty="0" err="1"/>
              <a:t>Лечење</a:t>
            </a:r>
            <a:r>
              <a:rPr lang="en-US" sz="1600" dirty="0"/>
              <a:t> </a:t>
            </a:r>
            <a:r>
              <a:rPr lang="en-US" sz="1600" dirty="0" err="1"/>
              <a:t>гојазности</a:t>
            </a:r>
            <a:r>
              <a:rPr lang="en-US" sz="1600" dirty="0"/>
              <a:t> у </a:t>
            </a:r>
            <a:r>
              <a:rPr lang="en-US" sz="1600" dirty="0" err="1"/>
              <a:t>комбинацији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sr-Cyrl-RS" sz="1600" dirty="0" smtClean="0"/>
              <a:t>ГЛП</a:t>
            </a:r>
            <a:r>
              <a:rPr lang="en-US" sz="1600" dirty="0" smtClean="0"/>
              <a:t>-1 </a:t>
            </a:r>
            <a:endParaRPr lang="en-US" sz="1600" dirty="0"/>
          </a:p>
          <a:p>
            <a:pPr lvl="0"/>
            <a:r>
              <a:rPr lang="en-US" sz="1600" dirty="0" err="1"/>
              <a:t>Неалкохолна</a:t>
            </a:r>
            <a:r>
              <a:rPr lang="en-US" sz="1600" dirty="0"/>
              <a:t> </a:t>
            </a:r>
            <a:r>
              <a:rPr lang="sr-Cyrl-RS" sz="1600" dirty="0" smtClean="0"/>
              <a:t>стеатоза</a:t>
            </a:r>
            <a:r>
              <a:rPr lang="en-US" sz="1600" dirty="0" smtClean="0"/>
              <a:t>: </a:t>
            </a:r>
            <a:r>
              <a:rPr lang="en-US" sz="1600" i="1" dirty="0" smtClean="0"/>
              <a:t>AACE</a:t>
            </a:r>
            <a:r>
              <a:rPr lang="en-US" sz="1600" dirty="0" smtClean="0"/>
              <a:t> </a:t>
            </a:r>
            <a:r>
              <a:rPr lang="en-US" sz="1600" dirty="0" err="1"/>
              <a:t>препоручује</a:t>
            </a:r>
            <a:r>
              <a:rPr lang="en-US" sz="1600" dirty="0"/>
              <a:t> СГЛТ2 </a:t>
            </a:r>
            <a:r>
              <a:rPr lang="en-US" sz="1600" dirty="0" err="1"/>
              <a:t>инхибиторе</a:t>
            </a:r>
            <a:r>
              <a:rPr lang="en-US" sz="1600" dirty="0"/>
              <a:t> </a:t>
            </a:r>
            <a:r>
              <a:rPr lang="en-US" sz="1600" dirty="0" err="1"/>
              <a:t>као</a:t>
            </a:r>
            <a:r>
              <a:rPr lang="en-US" sz="1600" dirty="0"/>
              <a:t> </a:t>
            </a:r>
            <a:r>
              <a:rPr lang="en-US" sz="1600" dirty="0" err="1"/>
              <a:t>додатну</a:t>
            </a:r>
            <a:r>
              <a:rPr lang="en-US" sz="1600" dirty="0"/>
              <a:t> </a:t>
            </a:r>
            <a:r>
              <a:rPr lang="en-US" sz="1600" dirty="0" err="1"/>
              <a:t>терапију</a:t>
            </a:r>
            <a:r>
              <a:rPr lang="en-US" sz="1600" dirty="0"/>
              <a:t> </a:t>
            </a:r>
            <a:r>
              <a:rPr lang="en-US" sz="1600" dirty="0" err="1"/>
              <a:t>код</a:t>
            </a:r>
            <a:r>
              <a:rPr lang="en-US" sz="1600" dirty="0"/>
              <a:t> </a:t>
            </a:r>
            <a:r>
              <a:rPr lang="en-US" sz="1600" dirty="0" err="1"/>
              <a:t>пацијената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ДМ </a:t>
            </a:r>
            <a:r>
              <a:rPr lang="en-US" sz="1600" dirty="0" err="1"/>
              <a:t>типа</a:t>
            </a:r>
            <a:r>
              <a:rPr lang="en-US" sz="1600" dirty="0"/>
              <a:t> 2 и </a:t>
            </a:r>
            <a:r>
              <a:rPr lang="sr-Cyrl-RS" sz="1600" dirty="0" smtClean="0"/>
              <a:t>н</a:t>
            </a:r>
            <a:r>
              <a:rPr lang="en-US" sz="1600" dirty="0" err="1" smtClean="0"/>
              <a:t>еалкохолн</a:t>
            </a:r>
            <a:r>
              <a:rPr lang="sr-Cyrl-RS" sz="1600" dirty="0" smtClean="0"/>
              <a:t>ом</a:t>
            </a:r>
            <a:r>
              <a:rPr lang="en-US" sz="1600" dirty="0" smtClean="0"/>
              <a:t> </a:t>
            </a:r>
            <a:r>
              <a:rPr lang="sr-Cyrl-RS" sz="1600" dirty="0" smtClean="0"/>
              <a:t>стеатозом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2729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Веома честа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више од 10 % болесника, ≥ 1/10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sr-Cyrl-RS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sr-Cyrl-RS" dirty="0"/>
              <a:t>х</a:t>
            </a:r>
            <a:r>
              <a:rPr lang="sr-Cyrl-RS" dirty="0" smtClean="0"/>
              <a:t>ипогликемија </a:t>
            </a:r>
            <a:r>
              <a:rPr lang="sr-Cyrl-RS" dirty="0" smtClean="0"/>
              <a:t>(заједно са инсулином или сулфонилурејом)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Честа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10 %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 do &lt; 1/10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гениталне инфекције – вулвовагинитис, баланитис</a:t>
            </a:r>
          </a:p>
          <a:p>
            <a:pPr lvl="1"/>
            <a:r>
              <a:rPr lang="sr-Cyrl-RS" dirty="0"/>
              <a:t>у</a:t>
            </a:r>
            <a:r>
              <a:rPr lang="sr-Cyrl-RS" dirty="0" smtClean="0"/>
              <a:t>ринарне инфекције</a:t>
            </a:r>
          </a:p>
          <a:p>
            <a:pPr lvl="1"/>
            <a:r>
              <a:rPr lang="sr-Cyrl-RS" dirty="0"/>
              <a:t>о</a:t>
            </a:r>
            <a:r>
              <a:rPr lang="sr-Cyrl-RS" dirty="0" smtClean="0"/>
              <a:t>сип</a:t>
            </a:r>
          </a:p>
          <a:p>
            <a:pPr lvl="1"/>
            <a:r>
              <a:rPr lang="sr-Cyrl-RS" dirty="0"/>
              <a:t>в</a:t>
            </a:r>
            <a:r>
              <a:rPr lang="sr-Cyrl-RS" dirty="0" smtClean="0"/>
              <a:t>ртоглавица</a:t>
            </a:r>
          </a:p>
          <a:p>
            <a:pPr lvl="1"/>
            <a:r>
              <a:rPr lang="sr-Cyrl-RS" dirty="0" smtClean="0"/>
              <a:t>полуирија, дизурија</a:t>
            </a:r>
          </a:p>
          <a:p>
            <a:pPr lvl="1"/>
            <a:endParaRPr lang="sr-Cyrl-RS" dirty="0"/>
          </a:p>
          <a:p>
            <a:pPr lvl="1"/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7320"/>
            <a:ext cx="10515600" cy="4992624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Повремена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 do &lt; 1/100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гљивичне инфекције</a:t>
            </a:r>
          </a:p>
          <a:p>
            <a:pPr lvl="1"/>
            <a:r>
              <a:rPr lang="sr-Cyrl-RS" dirty="0"/>
              <a:t>д</a:t>
            </a:r>
            <a:r>
              <a:rPr lang="sr-Cyrl-RS" dirty="0" smtClean="0"/>
              <a:t>еплеција волумена</a:t>
            </a:r>
          </a:p>
          <a:p>
            <a:pPr lvl="1"/>
            <a:r>
              <a:rPr lang="sr-Cyrl-RS" dirty="0"/>
              <a:t>ж</a:t>
            </a:r>
            <a:r>
              <a:rPr lang="sr-Cyrl-RS" dirty="0" smtClean="0"/>
              <a:t>еђ</a:t>
            </a:r>
          </a:p>
          <a:p>
            <a:pPr lvl="1"/>
            <a:r>
              <a:rPr lang="sr-Cyrl-RS" dirty="0"/>
              <a:t>с</a:t>
            </a:r>
            <a:r>
              <a:rPr lang="sr-Cyrl-RS" dirty="0" smtClean="0"/>
              <a:t>ува уста</a:t>
            </a:r>
          </a:p>
          <a:p>
            <a:pPr lvl="1"/>
            <a:r>
              <a:rPr lang="sr-Cyrl-RS" dirty="0"/>
              <a:t>о</a:t>
            </a:r>
            <a:r>
              <a:rPr lang="sr-Cyrl-RS" dirty="0" smtClean="0"/>
              <a:t>пстипација</a:t>
            </a:r>
            <a:endParaRPr lang="sr-Cyrl-RS" dirty="0" smtClean="0"/>
          </a:p>
          <a:p>
            <a:pPr lvl="1"/>
            <a:r>
              <a:rPr lang="sr-Cyrl-RS" dirty="0"/>
              <a:t>г</a:t>
            </a:r>
            <a:r>
              <a:rPr lang="sr-Cyrl-RS" dirty="0" smtClean="0"/>
              <a:t>енитални </a:t>
            </a:r>
            <a:r>
              <a:rPr lang="sr-Cyrl-RS" dirty="0" smtClean="0"/>
              <a:t>пруритус</a:t>
            </a:r>
          </a:p>
          <a:p>
            <a:pPr lvl="1"/>
            <a:r>
              <a:rPr lang="sr-Cyrl-RS" dirty="0"/>
              <a:t>п</a:t>
            </a:r>
            <a:r>
              <a:rPr lang="sr-Cyrl-RS" dirty="0" smtClean="0"/>
              <a:t>овећан </a:t>
            </a:r>
            <a:r>
              <a:rPr lang="sr-Cyrl-RS" dirty="0" smtClean="0"/>
              <a:t>креатинин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Ретка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0.01-0.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1/10000 do &lt; 1/1000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дијабетесна кетоацидоза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Веома ретка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(мање од 0.01 % болесника, &lt; 1/10000)</a:t>
            </a:r>
          </a:p>
          <a:p>
            <a:pPr lvl="1"/>
            <a:r>
              <a:rPr lang="sr-Cyrl-RS" dirty="0" smtClean="0"/>
              <a:t>некротизирајући фсцитис перинеума – Фурниерова гангрена</a:t>
            </a:r>
          </a:p>
          <a:p>
            <a:pPr lvl="1"/>
            <a:r>
              <a:rPr lang="sr-Cyrl-RS" dirty="0"/>
              <a:t>а</a:t>
            </a:r>
            <a:r>
              <a:rPr lang="sr-Cyrl-RS" dirty="0" smtClean="0"/>
              <a:t>нгиоедем</a:t>
            </a:r>
          </a:p>
          <a:p>
            <a:pPr lvl="1"/>
            <a:r>
              <a:rPr lang="sr-Cyrl-RS" dirty="0"/>
              <a:t>т</a:t>
            </a:r>
            <a:r>
              <a:rPr lang="sr-Cyrl-RS" dirty="0" smtClean="0"/>
              <a:t>убулоинтерстицијски нефритис</a:t>
            </a:r>
          </a:p>
          <a:p>
            <a:pPr lvl="1"/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42514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altLang="en-US" sz="4000" b="1" dirty="0" smtClean="0"/>
              <a:t>Интеракције</a:t>
            </a:r>
            <a:endParaRPr lang="sr-Cyrl-CS" alt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494690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sr-Cyrl-CS" altLang="en-US" sz="2000" b="1" dirty="0" smtClean="0"/>
              <a:t>Лек-лек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 smtClean="0">
                <a:solidFill>
                  <a:srgbClr val="FF0000"/>
                </a:solidFill>
              </a:rPr>
              <a:t>морфин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 – канаглифлозин – повећање концентрације морфина – респираторни дистрес, седација, кома, чак и смртни исход! 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 smtClean="0">
                <a:solidFill>
                  <a:srgbClr val="FF0000"/>
                </a:solidFill>
              </a:rPr>
              <a:t>гатифлоксацин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  – хипер или хипогликемија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а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рипипразол - поремећај 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контроле гликемије  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 smtClean="0">
                <a:solidFill>
                  <a:schemeClr val="tx2"/>
                </a:solidFill>
              </a:rPr>
              <a:t>атенолол, каптоприл, левотироксин - канаглифлозин - канаглифлозин узрокује повећан губитак течности – дехидратација- хипотрензија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д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игоксин – повећање концентрације дигоксина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х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идрохлортиазид – повећање диуретског ефекта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sr-Cyrl-CS" altLang="en-US" sz="18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b="1" dirty="0"/>
              <a:t>Лек-храна</a:t>
            </a:r>
          </a:p>
          <a:p>
            <a:pPr lvl="1">
              <a:lnSpc>
                <a:spcPct val="80000"/>
              </a:lnSpc>
            </a:pPr>
            <a:r>
              <a:rPr lang="sr-Cyrl-CS" altLang="en-US" dirty="0">
                <a:solidFill>
                  <a:schemeClr val="tx2"/>
                </a:solidFill>
              </a:rPr>
              <a:t>Алкогол - хипер или хипогликемија</a:t>
            </a:r>
          </a:p>
          <a:p>
            <a:pPr lvl="1">
              <a:lnSpc>
                <a:spcPct val="80000"/>
              </a:lnSpc>
            </a:pPr>
            <a:endParaRPr lang="sr-Cyrl-CS" altLang="en-US" sz="18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sz="2000" b="1" dirty="0" smtClean="0"/>
              <a:t>Лек-болест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п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оремећај фунције јетре – не препоручују се код оштећења јетре тежег степена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 smtClean="0">
                <a:solidFill>
                  <a:schemeClr val="tx2"/>
                </a:solidFill>
              </a:rPr>
              <a:t>поремећај фунције бубрега – ефекат </a:t>
            </a:r>
            <a:r>
              <a:rPr lang="en-US" altLang="en-US" sz="1800" b="1" dirty="0" smtClean="0">
                <a:solidFill>
                  <a:schemeClr val="tx2"/>
                </a:solidFill>
              </a:rPr>
              <a:t>SGLT-2 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инхибитора смањен, повећан ризик од деплеције волумена, дехитратације, хипотензије и акутне инсуфицијенције бубрега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х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ипотензија – хемоконцентрација</a:t>
            </a:r>
          </a:p>
          <a:p>
            <a:pPr>
              <a:lnSpc>
                <a:spcPct val="80000"/>
              </a:lnSpc>
            </a:pPr>
            <a:endParaRPr lang="sr-Cyrl-CS" altLang="en-US" sz="20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7430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800" dirty="0"/>
              <a:t>Liu Y, </a:t>
            </a:r>
            <a:r>
              <a:rPr lang="en-US" sz="1800" dirty="0" err="1"/>
              <a:t>Ruan</a:t>
            </a:r>
            <a:r>
              <a:rPr lang="en-US" sz="1800" dirty="0"/>
              <a:t> B, Jiang H, Le S, Liu Y, </a:t>
            </a:r>
            <a:r>
              <a:rPr lang="en-US" sz="1800" dirty="0" err="1"/>
              <a:t>Ao</a:t>
            </a:r>
            <a:r>
              <a:rPr lang="en-US" sz="1800" dirty="0"/>
              <a:t> X</a:t>
            </a:r>
            <a:r>
              <a:rPr lang="en-US" sz="1800" dirty="0" smtClean="0"/>
              <a:t>,</a:t>
            </a:r>
            <a:r>
              <a:rPr lang="sr-Cyrl-RS" sz="1800" dirty="0" smtClean="0"/>
              <a:t> </a:t>
            </a:r>
            <a:r>
              <a:rPr lang="en-US" sz="1800" dirty="0" smtClean="0"/>
              <a:t>e</a:t>
            </a:r>
            <a:r>
              <a:rPr lang="en-US" sz="1800" dirty="0"/>
              <a:t>t</a:t>
            </a:r>
            <a:r>
              <a:rPr lang="en-US" sz="1800" dirty="0" smtClean="0"/>
              <a:t> al. </a:t>
            </a:r>
            <a:r>
              <a:rPr lang="en-US" sz="1800" b="1" dirty="0" smtClean="0"/>
              <a:t>The </a:t>
            </a:r>
            <a:r>
              <a:rPr lang="en-US" sz="1800" b="1" dirty="0"/>
              <a:t>Weight-loss Effect of GLP-1RAs Glucagon-Like Peptide-1 Receptor Agonists in Non-diabetic Individuals with Overweight or Obesity: A Systematic Review with Meta-Analysis and Trial Sequential Analysis of Randomized Controlled Trials</a:t>
            </a:r>
            <a:r>
              <a:rPr lang="en-US" sz="1800" dirty="0"/>
              <a:t>. Am J </a:t>
            </a:r>
            <a:r>
              <a:rPr lang="en-US" sz="1800" dirty="0" err="1"/>
              <a:t>Clin</a:t>
            </a:r>
            <a:r>
              <a:rPr lang="en-US" sz="1800" dirty="0"/>
              <a:t> </a:t>
            </a:r>
            <a:r>
              <a:rPr lang="en-US" sz="1800" dirty="0" err="1"/>
              <a:t>Nutr</a:t>
            </a:r>
            <a:r>
              <a:rPr lang="en-US" sz="1800" dirty="0"/>
              <a:t>. </a:t>
            </a:r>
            <a:r>
              <a:rPr lang="en-US" sz="1800" dirty="0" smtClean="0"/>
              <a:t>2023;118(3</a:t>
            </a:r>
            <a:r>
              <a:rPr lang="en-US" sz="1800" dirty="0"/>
              <a:t>):614-626.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9455"/>
          </a:xfrm>
        </p:spPr>
        <p:txBody>
          <a:bodyPr>
            <a:normAutofit lnSpcReduction="10000"/>
          </a:bodyPr>
          <a:lstStyle/>
          <a:p>
            <a:r>
              <a:rPr lang="sr-Cyrl-RS" sz="1800" b="1" dirty="0" smtClean="0">
                <a:solidFill>
                  <a:schemeClr val="tx2"/>
                </a:solidFill>
              </a:rPr>
              <a:t>Систематски прегедни рад са мета-анализом</a:t>
            </a:r>
          </a:p>
          <a:p>
            <a:r>
              <a:rPr lang="en-US" sz="1600" dirty="0" smtClean="0"/>
              <a:t>PubMed, </a:t>
            </a:r>
            <a:r>
              <a:rPr lang="en-US" sz="1600" dirty="0" err="1" smtClean="0"/>
              <a:t>Embase</a:t>
            </a:r>
            <a:r>
              <a:rPr lang="en-US" sz="1600" dirty="0" smtClean="0"/>
              <a:t>, and the Cochrane databases</a:t>
            </a:r>
            <a:endParaRPr lang="sr-Cyrl-RS" sz="1600" dirty="0" smtClean="0"/>
          </a:p>
          <a:p>
            <a:r>
              <a:rPr lang="en-US" sz="1600" b="1" dirty="0" smtClean="0"/>
              <a:t>Am J </a:t>
            </a:r>
            <a:r>
              <a:rPr lang="en-US" sz="1600" b="1" dirty="0" err="1" smtClean="0"/>
              <a:t>Clin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Nutr</a:t>
            </a:r>
            <a:r>
              <a:rPr lang="en-US" sz="1600" b="1" dirty="0" smtClean="0"/>
              <a:t>.</a:t>
            </a:r>
            <a:r>
              <a:rPr lang="sr-Cyrl-RS" sz="1600" b="1" dirty="0" smtClean="0"/>
              <a:t> ИФ </a:t>
            </a:r>
            <a:r>
              <a:rPr lang="en-US" sz="1600" b="1" dirty="0" smtClean="0"/>
              <a:t>7</a:t>
            </a:r>
            <a:r>
              <a:rPr lang="sr-Cyrl-RS" sz="1600" b="1" dirty="0" smtClean="0"/>
              <a:t>,</a:t>
            </a:r>
            <a:r>
              <a:rPr lang="en-US" sz="1600" b="1" dirty="0"/>
              <a:t>8</a:t>
            </a:r>
            <a:r>
              <a:rPr lang="sr-Cyrl-RS" sz="1600" b="1" dirty="0" smtClean="0"/>
              <a:t> (2022), М2</a:t>
            </a:r>
            <a:r>
              <a:rPr lang="en-US" sz="1600" b="1" dirty="0" smtClean="0"/>
              <a:t>1</a:t>
            </a:r>
          </a:p>
          <a:p>
            <a:endParaRPr lang="en-US" sz="1600" dirty="0"/>
          </a:p>
          <a:p>
            <a:r>
              <a:rPr lang="ru-RU" sz="1600" b="1" dirty="0" smtClean="0">
                <a:solidFill>
                  <a:schemeClr val="tx2"/>
                </a:solidFill>
              </a:rPr>
              <a:t>Циљ: </a:t>
            </a:r>
            <a:r>
              <a:rPr lang="ru-RU" sz="1600" dirty="0" smtClean="0"/>
              <a:t>Процена ефеката агониста ГЛП-1 рецептора на губитак тежине у лечењу пацијената са прекомерном тежином или гојазношћу без дијабетеса</a:t>
            </a:r>
            <a:endParaRPr lang="en-US" sz="1600" dirty="0" smtClean="0"/>
          </a:p>
          <a:p>
            <a:r>
              <a:rPr lang="ru-RU" sz="1600" b="1" dirty="0" smtClean="0">
                <a:solidFill>
                  <a:schemeClr val="tx2"/>
                </a:solidFill>
              </a:rPr>
              <a:t>Резултати: </a:t>
            </a:r>
            <a:r>
              <a:rPr lang="ru-RU" sz="1600" dirty="0" smtClean="0"/>
              <a:t>41 испитивање </a:t>
            </a:r>
            <a:r>
              <a:rPr lang="en-US" sz="1600" dirty="0" smtClean="0"/>
              <a:t>- </a:t>
            </a:r>
            <a:r>
              <a:rPr lang="ru-RU" sz="1600" dirty="0" smtClean="0"/>
              <a:t>15.135 учесника. У поређењу са контролама, </a:t>
            </a:r>
            <a:r>
              <a:rPr lang="en-US" sz="1600" dirty="0" smtClean="0"/>
              <a:t>a</a:t>
            </a:r>
            <a:r>
              <a:rPr lang="sr-Cyrl-CS" altLang="en-US" sz="1600" dirty="0" smtClean="0"/>
              <a:t>гонисти ГЛП 1</a:t>
            </a:r>
            <a:r>
              <a:rPr lang="ru-RU" sz="1600" dirty="0" smtClean="0"/>
              <a:t> рецептора </a:t>
            </a:r>
            <a:r>
              <a:rPr lang="sr-Cyrl-RS" sz="1600" dirty="0" smtClean="0"/>
              <a:t>су</a:t>
            </a:r>
            <a:r>
              <a:rPr lang="ru-RU" sz="1600" dirty="0" smtClean="0"/>
              <a:t> значајно смањи</a:t>
            </a:r>
            <a:r>
              <a:rPr lang="sr-Cyrl-RS" sz="1600" dirty="0" smtClean="0"/>
              <a:t>ли</a:t>
            </a:r>
            <a:r>
              <a:rPr lang="ru-RU" sz="1600" dirty="0" smtClean="0"/>
              <a:t> ТТ (-5,319 кг, 95% ИП: -6,465, -4,174), БМИ ( -2,373 кг/м2, 95% ИП: -2,821, -1,924), обим струка ( -4,302 цм, ЦИ:-5,185 до -3,419),  однос између кука и струка ( -0,011, ИП -0,015 до -0,007), али не и укупна телесна маст (-0,320%, ИП -1,420 до -0,780), иражено у среднјим вредностима разлика између група. </a:t>
            </a:r>
          </a:p>
          <a:p>
            <a:r>
              <a:rPr lang="ru-RU" sz="1600" b="1" dirty="0" smtClean="0">
                <a:solidFill>
                  <a:schemeClr val="tx2"/>
                </a:solidFill>
              </a:rPr>
              <a:t>Закључак: </a:t>
            </a:r>
            <a:r>
              <a:rPr lang="ru-RU" sz="1600" dirty="0" smtClean="0"/>
              <a:t>Ова студија пружа убедљиве доказе ефекта ГЛП-1РА на губитак тежине на код пацијената са гојазношћу или прекомерном тежином без дијабетеса. Промене у ТТ, БМИ и ОС, указују на постојање свеукупног ефекте агониста ГЛП-1 рецептора на губитак тежине. Семаглутид би могао бити најефикаснији.</a:t>
            </a:r>
          </a:p>
          <a:p>
            <a:r>
              <a:rPr lang="sr-Cyrl-RS" sz="1600" b="1" dirty="0" smtClean="0">
                <a:solidFill>
                  <a:schemeClr val="tx2"/>
                </a:solidFill>
              </a:rPr>
              <a:t>Семаглутид у Србији </a:t>
            </a:r>
            <a:r>
              <a:rPr lang="en-US" sz="1600" i="1" dirty="0" err="1" smtClean="0"/>
              <a:t>Wegovy</a:t>
            </a:r>
            <a:r>
              <a:rPr lang="en-US" sz="1600" i="1" dirty="0"/>
              <a:t>, </a:t>
            </a:r>
            <a:r>
              <a:rPr lang="en-US" sz="1600" i="1" dirty="0" err="1"/>
              <a:t>Rybelsus</a:t>
            </a:r>
            <a:r>
              <a:rPr lang="en-US" sz="1600" i="1" dirty="0" smtClean="0"/>
              <a:t>® - </a:t>
            </a:r>
            <a:r>
              <a:rPr lang="sr-Cyrl-RS" sz="1600" dirty="0" smtClean="0"/>
              <a:t>регулација</a:t>
            </a:r>
            <a:r>
              <a:rPr lang="sr-Cyrl-RS" sz="1600" i="1" dirty="0" smtClean="0"/>
              <a:t> </a:t>
            </a:r>
            <a:r>
              <a:rPr lang="sr-Cyrl-RS" sz="1600" dirty="0" smtClean="0"/>
              <a:t>ТТ, БМИ </a:t>
            </a:r>
            <a:r>
              <a:rPr lang="en-US" sz="1600" dirty="0" smtClean="0"/>
              <a:t>30 kg/m2 </a:t>
            </a:r>
            <a:r>
              <a:rPr lang="sr-Cyrl-RS" sz="1600" dirty="0" smtClean="0"/>
              <a:t>или већи</a:t>
            </a:r>
          </a:p>
          <a:p>
            <a:r>
              <a:rPr lang="sr-Cyrl-RS" sz="1600" dirty="0" smtClean="0"/>
              <a:t>БМИ </a:t>
            </a:r>
            <a:r>
              <a:rPr lang="en-US" sz="1600" dirty="0" smtClean="0"/>
              <a:t>&lt;30 kg/m2 </a:t>
            </a:r>
            <a:r>
              <a:rPr lang="sr-Cyrl-RS" sz="1600" dirty="0" smtClean="0"/>
              <a:t>уз ХТА, дијабетес, дислипидемија, </a:t>
            </a:r>
            <a:r>
              <a:rPr lang="en-US" sz="1600" dirty="0" smtClean="0"/>
              <a:t>sleep-apnea, </a:t>
            </a:r>
            <a:r>
              <a:rPr lang="sr-Cyrl-RS" sz="1600" dirty="0" smtClean="0"/>
              <a:t>у анамнези срчани или мождани удар или проблем са крвним судовима</a:t>
            </a:r>
            <a:endParaRPr lang="ru-RU" sz="16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789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b="1" dirty="0" smtClean="0"/>
              <a:t>Лекови инкретинског концепта</a:t>
            </a:r>
            <a:endParaRPr lang="en-US" altLang="en-US" b="1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81328"/>
            <a:ext cx="10515600" cy="49651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/>
              <a:t>Инкретини су гастроинтестинални хормони који се </a:t>
            </a:r>
            <a:r>
              <a:rPr lang="ru-RU" sz="2400" dirty="0" smtClean="0"/>
              <a:t>ослобађају </a:t>
            </a:r>
            <a:r>
              <a:rPr lang="ru-RU" sz="2400" dirty="0"/>
              <a:t>у крв после доспећа хране у желудац и дуоденум. Њихов задатак је да олакшају апсорпцију и искоришћавање хранљивих материја, а посебно глукозе</a:t>
            </a:r>
            <a:r>
              <a:rPr lang="ru-RU" sz="2400" dirty="0" smtClean="0"/>
              <a:t>.</a:t>
            </a:r>
          </a:p>
          <a:p>
            <a:pPr algn="just"/>
            <a:endParaRPr lang="en-US" altLang="en-US" sz="2400" b="1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400" dirty="0" smtClean="0">
                <a:cs typeface="Arial" panose="020B0604020202020204" pitchFamily="34" charset="0"/>
              </a:rPr>
              <a:t>“</a:t>
            </a:r>
            <a:r>
              <a:rPr lang="sr-Cyrl-CS" altLang="en-US" sz="2400" dirty="0">
                <a:solidFill>
                  <a:schemeClr val="tx2"/>
                </a:solidFill>
                <a:cs typeface="Arial" panose="020B0604020202020204" pitchFamily="34" charset="0"/>
              </a:rPr>
              <a:t>ГИТ фактори који повећавају глукозом стимулисану инсулинску секрецију</a:t>
            </a:r>
            <a:r>
              <a:rPr lang="en-US" altLang="en-US" sz="2400" dirty="0">
                <a:cs typeface="Arial" panose="020B0604020202020204" pitchFamily="34" charset="0"/>
              </a:rPr>
              <a:t>“</a:t>
            </a:r>
            <a:r>
              <a:rPr lang="sr-Cyrl-CS" altLang="en-US" sz="2400" dirty="0">
                <a:cs typeface="Arial" panose="020B0604020202020204" pitchFamily="34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en-US" sz="2000" dirty="0">
              <a:cs typeface="Arial" panose="020B0604020202020204" pitchFamily="34" charset="0"/>
            </a:endParaRPr>
          </a:p>
          <a:p>
            <a:pPr eaLnBrk="1" hangingPunct="1"/>
            <a:r>
              <a:rPr lang="sr-Cyrl-CS" altLang="en-US" sz="2400" dirty="0">
                <a:cs typeface="Arial" panose="020B0604020202020204" pitchFamily="34" charset="0"/>
              </a:rPr>
              <a:t>Убрајају се: </a:t>
            </a:r>
          </a:p>
          <a:p>
            <a:pPr lvl="1" eaLnBrk="1" hangingPunct="1"/>
            <a:r>
              <a:rPr lang="sr-Cyrl-CS" altLang="en-US" sz="2000" b="1" dirty="0">
                <a:solidFill>
                  <a:schemeClr val="tx2"/>
                </a:solidFill>
                <a:cs typeface="Arial" panose="020B0604020202020204" pitchFamily="34" charset="0"/>
              </a:rPr>
              <a:t>глукагону сличан пептид 1 (ГЛП 1)</a:t>
            </a:r>
            <a:r>
              <a:rPr lang="sr-Cyrl-CS" altLang="en-US" sz="2000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sr-Cyrl-CS" altLang="en-US" sz="2000" dirty="0" smtClean="0">
                <a:solidFill>
                  <a:schemeClr val="tx2"/>
                </a:solidFill>
                <a:cs typeface="Arial" panose="020B0604020202020204" pitchFamily="34" charset="0"/>
              </a:rPr>
              <a:t>(време полуелиминације мање од 2 минута) и</a:t>
            </a:r>
            <a:endParaRPr lang="sr-Cyrl-CS" altLang="en-US" sz="2000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lvl="1" eaLnBrk="1" hangingPunct="1"/>
            <a:r>
              <a:rPr lang="sr-Cyrl-CS" altLang="en-US" sz="2000" b="1" dirty="0">
                <a:solidFill>
                  <a:schemeClr val="tx2"/>
                </a:solidFill>
                <a:cs typeface="Arial" panose="020B0604020202020204" pitchFamily="34" charset="0"/>
              </a:rPr>
              <a:t>инсулинотропни полипептид зависан од глукозе 1</a:t>
            </a:r>
          </a:p>
          <a:p>
            <a:pPr lvl="2"/>
            <a:r>
              <a:rPr lang="sr-Cyrl-CS" altLang="en-US" sz="1900" b="1" dirty="0">
                <a:cs typeface="Arial" panose="020B0604020202020204" pitchFamily="34" charset="0"/>
              </a:rPr>
              <a:t>познат као гастрични инхибиторни полипептид (ГИП</a:t>
            </a:r>
            <a:r>
              <a:rPr lang="sr-Cyrl-CS" altLang="en-US" sz="1900" b="1" dirty="0" smtClean="0">
                <a:cs typeface="Arial" panose="020B0604020202020204" pitchFamily="34" charset="0"/>
              </a:rPr>
              <a:t>) </a:t>
            </a:r>
            <a:r>
              <a:rPr lang="sr-Cyrl-CS" altLang="en-US" sz="1800" dirty="0">
                <a:solidFill>
                  <a:schemeClr val="tx2"/>
                </a:solidFill>
                <a:cs typeface="Arial" panose="020B0604020202020204" pitchFamily="34" charset="0"/>
              </a:rPr>
              <a:t>(време полуелиминације </a:t>
            </a:r>
            <a:r>
              <a:rPr lang="sr-Cyrl-CS" altLang="en-US" sz="1800" dirty="0" smtClean="0">
                <a:solidFill>
                  <a:schemeClr val="tx2"/>
                </a:solidFill>
                <a:cs typeface="Arial" panose="020B0604020202020204" pitchFamily="34" charset="0"/>
              </a:rPr>
              <a:t>око 7 </a:t>
            </a:r>
            <a:r>
              <a:rPr lang="sr-Cyrl-CS" altLang="en-US" sz="1800" dirty="0">
                <a:solidFill>
                  <a:schemeClr val="tx2"/>
                </a:solidFill>
                <a:cs typeface="Arial" panose="020B0604020202020204" pitchFamily="34" charset="0"/>
              </a:rPr>
              <a:t>минута)</a:t>
            </a:r>
            <a:r>
              <a:rPr lang="sr-Cyrl-CS" altLang="en-US" sz="1900" dirty="0" smtClean="0">
                <a:cs typeface="Arial" panose="020B0604020202020204" pitchFamily="34" charset="0"/>
              </a:rPr>
              <a:t> </a:t>
            </a:r>
            <a:endParaRPr lang="sr-Cyrl-CS" altLang="en-US" sz="1900" dirty="0">
              <a:cs typeface="Arial" panose="020B0604020202020204" pitchFamily="34" charset="0"/>
            </a:endParaRPr>
          </a:p>
          <a:p>
            <a:pPr eaLnBrk="1" hangingPunct="1"/>
            <a:endParaRPr lang="sr-Cyrl-CS" altLang="en-US" sz="2400" dirty="0">
              <a:cs typeface="Arial" panose="020B0604020202020204" pitchFamily="34" charset="0"/>
            </a:endParaRPr>
          </a:p>
          <a:p>
            <a:r>
              <a:rPr lang="ru-RU" altLang="en-US" sz="2200" dirty="0" smtClean="0">
                <a:cs typeface="Arial" panose="020B0604020202020204" pitchFamily="34" charset="0"/>
              </a:rPr>
              <a:t>Инкретини </a:t>
            </a:r>
            <a:r>
              <a:rPr lang="ru-RU" altLang="en-US" sz="2200" dirty="0">
                <a:cs typeface="Arial" panose="020B0604020202020204" pitchFamily="34" charset="0"/>
              </a:rPr>
              <a:t>се ослобађају у року од неколико минута након узимања </a:t>
            </a:r>
            <a:r>
              <a:rPr lang="ru-RU" altLang="en-US" sz="2200" dirty="0" smtClean="0">
                <a:cs typeface="Arial" panose="020B0604020202020204" pitchFamily="34" charset="0"/>
              </a:rPr>
              <a:t>хране и </a:t>
            </a:r>
            <a:r>
              <a:rPr lang="sr-Cyrl-CS" altLang="en-US" sz="2200" dirty="0" smtClean="0">
                <a:cs typeface="Arial" panose="020B0604020202020204" pitchFamily="34" charset="0"/>
              </a:rPr>
              <a:t>брзо се инактивишу (кратко време полуелиминације) дејством </a:t>
            </a:r>
            <a:r>
              <a:rPr lang="sr-Cyrl-CS" altLang="en-US" sz="2200" dirty="0">
                <a:cs typeface="Arial" panose="020B0604020202020204" pitchFamily="34" charset="0"/>
              </a:rPr>
              <a:t>ензима: </a:t>
            </a:r>
          </a:p>
          <a:p>
            <a:pPr lvl="2" eaLnBrk="1" hangingPunct="1"/>
            <a:r>
              <a:rPr lang="sr-Cyrl-CS" altLang="en-US" sz="2100" b="1" dirty="0">
                <a:solidFill>
                  <a:schemeClr val="tx2"/>
                </a:solidFill>
                <a:cs typeface="Arial" panose="020B0604020202020204" pitchFamily="34" charset="0"/>
              </a:rPr>
              <a:t>дипептидил-пептидаза 4 (ДПП 4)</a:t>
            </a:r>
            <a:endParaRPr lang="en-US" altLang="en-US" sz="21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000" dirty="0" err="1"/>
              <a:t>Alkhezi</a:t>
            </a:r>
            <a:r>
              <a:rPr lang="en-US" sz="2000" dirty="0"/>
              <a:t> OS, </a:t>
            </a:r>
            <a:r>
              <a:rPr lang="en-US" sz="2000" dirty="0" err="1"/>
              <a:t>Alahmed</a:t>
            </a:r>
            <a:r>
              <a:rPr lang="en-US" sz="2000" dirty="0"/>
              <a:t> AA, </a:t>
            </a:r>
            <a:r>
              <a:rPr lang="en-US" sz="2000" dirty="0" err="1"/>
              <a:t>Alfayez</a:t>
            </a:r>
            <a:r>
              <a:rPr lang="en-US" sz="2000" dirty="0"/>
              <a:t> OM, </a:t>
            </a:r>
            <a:r>
              <a:rPr lang="en-US" sz="2000" dirty="0" err="1"/>
              <a:t>Alzuman</a:t>
            </a:r>
            <a:r>
              <a:rPr lang="en-US" sz="2000" dirty="0"/>
              <a:t> OA, </a:t>
            </a:r>
            <a:r>
              <a:rPr lang="en-US" sz="2000" dirty="0" err="1"/>
              <a:t>Almutairi</a:t>
            </a:r>
            <a:r>
              <a:rPr lang="en-US" sz="2000" dirty="0"/>
              <a:t> AR, </a:t>
            </a:r>
            <a:r>
              <a:rPr lang="en-US" sz="2000" dirty="0" err="1"/>
              <a:t>Almohammed</a:t>
            </a:r>
            <a:r>
              <a:rPr lang="en-US" sz="2000" dirty="0"/>
              <a:t> OA. </a:t>
            </a:r>
            <a:r>
              <a:rPr lang="en-US" sz="2000" b="1" dirty="0">
                <a:solidFill>
                  <a:schemeClr val="tx2"/>
                </a:solidFill>
              </a:rPr>
              <a:t>Comparative effectiveness of glucagon-like peptide-1 receptor agonists for the management of obesity in adults without diabetes: A network meta-analysis of randomized clinical trials</a:t>
            </a:r>
            <a:r>
              <a:rPr lang="en-US" sz="2000" b="1" dirty="0"/>
              <a:t>. </a:t>
            </a:r>
            <a:r>
              <a:rPr lang="en-US" sz="2000" dirty="0" err="1"/>
              <a:t>Obes</a:t>
            </a:r>
            <a:r>
              <a:rPr lang="en-US" sz="2000" dirty="0"/>
              <a:t> Rev. </a:t>
            </a:r>
            <a:r>
              <a:rPr lang="en-US" sz="2000" dirty="0" smtClean="0"/>
              <a:t>2023;24(3</a:t>
            </a:r>
            <a:r>
              <a:rPr lang="en-US" sz="2000" dirty="0"/>
              <a:t>):e13543.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39183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sr-Cyrl-RS" b="1" dirty="0" smtClean="0">
                <a:solidFill>
                  <a:schemeClr val="tx2"/>
                </a:solidFill>
              </a:rPr>
              <a:t>Систематски прегедни рад са мета-анализоом</a:t>
            </a:r>
            <a:r>
              <a:rPr lang="sr-Cyrl-RS" dirty="0" smtClean="0"/>
              <a:t>; </a:t>
            </a:r>
            <a:r>
              <a:rPr lang="en-US" dirty="0" smtClean="0"/>
              <a:t>PubMed, </a:t>
            </a:r>
            <a:r>
              <a:rPr lang="en-US" dirty="0" err="1" smtClean="0"/>
              <a:t>Embase</a:t>
            </a:r>
            <a:r>
              <a:rPr lang="en-US" dirty="0" smtClean="0"/>
              <a:t>, and the Cochrane databases</a:t>
            </a:r>
            <a:endParaRPr lang="sr-Cyrl-RS" dirty="0" smtClean="0"/>
          </a:p>
          <a:p>
            <a:pPr algn="just"/>
            <a:r>
              <a:rPr lang="en-US" b="1" dirty="0" err="1" smtClean="0"/>
              <a:t>Obes</a:t>
            </a:r>
            <a:r>
              <a:rPr lang="en-US" b="1" dirty="0" smtClean="0"/>
              <a:t> Rev. </a:t>
            </a:r>
            <a:r>
              <a:rPr lang="sr-Cyrl-RS" b="1" dirty="0" smtClean="0"/>
              <a:t>ИФ 9,</a:t>
            </a:r>
            <a:r>
              <a:rPr lang="sr-Cyrl-RS" b="1" dirty="0"/>
              <a:t>8</a:t>
            </a:r>
            <a:r>
              <a:rPr lang="sr-Cyrl-RS" b="1" dirty="0" smtClean="0"/>
              <a:t> (2022), М2</a:t>
            </a:r>
            <a:r>
              <a:rPr lang="en-US" b="1" dirty="0" smtClean="0"/>
              <a:t>1</a:t>
            </a:r>
            <a:r>
              <a:rPr lang="sr-Cyrl-RS" b="1" dirty="0" smtClean="0"/>
              <a:t>а</a:t>
            </a:r>
          </a:p>
          <a:p>
            <a:pPr algn="just"/>
            <a:endParaRPr lang="en-US" b="1" dirty="0" smtClean="0"/>
          </a:p>
          <a:p>
            <a:pPr algn="just"/>
            <a:r>
              <a:rPr lang="sr-Cyrl-RS" dirty="0" smtClean="0"/>
              <a:t>Бајезијанска мета-анализа мреже је (</a:t>
            </a:r>
            <a:r>
              <a:rPr lang="en-US" dirty="0" smtClean="0">
                <a:solidFill>
                  <a:schemeClr val="tx2"/>
                </a:solidFill>
              </a:rPr>
              <a:t>network meta-analysis</a:t>
            </a:r>
            <a:r>
              <a:rPr lang="sr-Cyrl-RS" dirty="0" smtClean="0"/>
              <a:t>) спроведена да би се упоредила ефикасност и </a:t>
            </a:r>
            <a:r>
              <a:rPr lang="ru-RU" dirty="0" smtClean="0"/>
              <a:t>агониста ГЛП-1 рецептора у терапији гојазности. </a:t>
            </a:r>
            <a:r>
              <a:rPr lang="sr-Cyrl-RS" dirty="0" smtClean="0"/>
              <a:t>Тирзепатид је нови </a:t>
            </a:r>
            <a:r>
              <a:rPr lang="ru-RU" dirty="0" smtClean="0"/>
              <a:t>агониста ГЛП-1 рецептора. Губитак ТТ. </a:t>
            </a:r>
          </a:p>
          <a:p>
            <a:pPr algn="just"/>
            <a:r>
              <a:rPr lang="sr-Cyrl-RS" dirty="0" smtClean="0">
                <a:solidFill>
                  <a:schemeClr val="tx2"/>
                </a:solidFill>
              </a:rPr>
              <a:t>Ембасе и МЕДЛИНЕ </a:t>
            </a:r>
            <a:r>
              <a:rPr lang="sr-Cyrl-RS" dirty="0" smtClean="0"/>
              <a:t>- рандомизована клиничка испитивања</a:t>
            </a:r>
          </a:p>
          <a:p>
            <a:pPr algn="just"/>
            <a:r>
              <a:rPr lang="sr-Cyrl-RS" dirty="0" smtClean="0"/>
              <a:t>Главни процењени исходи ефикасности били су средња промена стварног и процентуалног губитка тежине и пропорција пацијената са губитком тежине од ≥5%-20%. Главни процењени безбедносни исходи укључују мучнину, повраћање, дијареју, затвор, губитак апетита, панкреатитис, поремећаје везане за жучну кесу и повлачење из студије због нежељених догађаја. </a:t>
            </a:r>
          </a:p>
          <a:p>
            <a:pPr algn="just"/>
            <a:r>
              <a:rPr lang="sr-Cyrl-RS" dirty="0" smtClean="0"/>
              <a:t>7 студија са више од 12.300 пацијената, укључујући пацијенте са индексом телесне масе (БМИ) ≥ 30 кг/м2 или БМИ ≥ 27 кг/м2 са коморбидитетима. </a:t>
            </a:r>
          </a:p>
          <a:p>
            <a:pPr algn="just"/>
            <a:r>
              <a:rPr lang="sr-Cyrl-RS" dirty="0" smtClean="0"/>
              <a:t>Недељне дозе тирзепатида 10 и 15 мг резултирале су већим губитком тежине од недељног семаглутида 2,4 мг, дневног семаглутида 0,4 мг или лираглутида 3 мг.</a:t>
            </a:r>
          </a:p>
          <a:p>
            <a:pPr algn="just"/>
            <a:r>
              <a:rPr lang="sr-Cyrl-RS" dirty="0" smtClean="0"/>
              <a:t>Тирзепатид и недељни семаглутид су показали упоредиве резултате, али са значајно већим изгледима за постизање губитка тежине ≥5%-20% у поређењу са лираглутидом. ГЛП-1РА су изазвали више гастроинтестиналних нежељених догађаја него плацебо, без статистички знаћајне разлике.</a:t>
            </a:r>
          </a:p>
          <a:p>
            <a:pPr algn="just"/>
            <a:r>
              <a:rPr lang="sr-Cyrl-RS" dirty="0" smtClean="0"/>
              <a:t>Иако сви ГЛП-1РА доводе до значајног смањења телесне тежине, тирзепатид је био повезан са бољим исходима ефикасности док је имао упоредив безбедносни профил.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1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err="1" smtClean="0"/>
              <a:t>Tomasoni</a:t>
            </a:r>
            <a:r>
              <a:rPr lang="en-US" sz="2000" dirty="0" smtClean="0"/>
              <a:t> D, </a:t>
            </a:r>
            <a:r>
              <a:rPr lang="en-US" sz="2000" dirty="0" err="1" smtClean="0"/>
              <a:t>Fonarow</a:t>
            </a:r>
            <a:r>
              <a:rPr lang="en-US" sz="2000" dirty="0" smtClean="0"/>
              <a:t> GC, </a:t>
            </a:r>
            <a:r>
              <a:rPr lang="en-US" sz="2000" dirty="0" err="1" smtClean="0"/>
              <a:t>Adamo</a:t>
            </a:r>
            <a:r>
              <a:rPr lang="en-US" sz="2000" dirty="0" smtClean="0"/>
              <a:t> M, Anker SD, Butler J, Coats AJS et al. </a:t>
            </a:r>
            <a:r>
              <a:rPr lang="en-US" sz="2000" b="1" dirty="0" smtClean="0">
                <a:solidFill>
                  <a:schemeClr val="tx2"/>
                </a:solidFill>
              </a:rPr>
              <a:t>Sodium-glucose co-transporter 2 inhibitors as an early, first-line therapy in patients with heart failure and reduced ejection fraction. </a:t>
            </a:r>
            <a:r>
              <a:rPr lang="en-US" sz="2000" b="1" dirty="0" err="1" smtClean="0">
                <a:solidFill>
                  <a:schemeClr val="tx2"/>
                </a:solidFill>
              </a:rPr>
              <a:t>Eur</a:t>
            </a:r>
            <a:r>
              <a:rPr lang="en-US" sz="2000" b="1" dirty="0" smtClean="0">
                <a:solidFill>
                  <a:schemeClr val="tx2"/>
                </a:solidFill>
              </a:rPr>
              <a:t> J Heart Fail.</a:t>
            </a:r>
            <a:r>
              <a:rPr lang="en-US" sz="2000" dirty="0" smtClean="0"/>
              <a:t> 2022 Mar;24(3):431-441. 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64952" cy="4351338"/>
          </a:xfrm>
        </p:spPr>
        <p:txBody>
          <a:bodyPr>
            <a:normAutofit/>
          </a:bodyPr>
          <a:lstStyle/>
          <a:p>
            <a:r>
              <a:rPr lang="sr-Cyrl-RS" sz="1600" dirty="0" smtClean="0"/>
              <a:t>Прегледни рад</a:t>
            </a:r>
          </a:p>
          <a:p>
            <a:r>
              <a:rPr lang="en-US" sz="1600" b="1" dirty="0" err="1" smtClean="0"/>
              <a:t>Eur</a:t>
            </a:r>
            <a:r>
              <a:rPr lang="en-US" sz="1600" b="1" dirty="0" smtClean="0"/>
              <a:t> J Heart Fail</a:t>
            </a:r>
            <a:r>
              <a:rPr lang="sr-Cyrl-RS" sz="1600" b="1" dirty="0" smtClean="0"/>
              <a:t>, ИФ 18,2 (2022), М21а</a:t>
            </a:r>
            <a:endParaRPr lang="en-US" sz="1600" b="1" dirty="0" smtClean="0"/>
          </a:p>
          <a:p>
            <a:endParaRPr lang="en-US" sz="1600" dirty="0"/>
          </a:p>
          <a:p>
            <a:r>
              <a:rPr lang="sr-Cyrl-RS" sz="1600" dirty="0" smtClean="0"/>
              <a:t>Пацијенти са срчаном инсуфицијенцијом (СИ)са смањеном ејекционом фракцијом (СЕФ)</a:t>
            </a:r>
          </a:p>
          <a:p>
            <a:r>
              <a:rPr lang="sr-Cyrl-RS" sz="1600" dirty="0" smtClean="0"/>
              <a:t>Лекови: ББ, </a:t>
            </a:r>
            <a:r>
              <a:rPr lang="ru-RU" sz="1600" dirty="0" smtClean="0"/>
              <a:t>АЦЕ инхибитори, блокатори рецептора за ангиотензин 2, антагонисти минералокортикоидних рецептора</a:t>
            </a:r>
          </a:p>
          <a:p>
            <a:r>
              <a:rPr lang="sr-Cyrl-RS" sz="1600" dirty="0"/>
              <a:t>И</a:t>
            </a:r>
            <a:r>
              <a:rPr lang="sr-Cyrl-RS" sz="1600" dirty="0" smtClean="0"/>
              <a:t>нхибитори котранспортера натријум-глукозе 2 (СГЛТ2) смањују хоспитализације ускед СИ, прогресију бубрежне слабости и кардиоваскуларног морталитета међу амбулантним пацијентима са СИ - СЕФ и пацијентима хоспитализованим због СИ.</a:t>
            </a:r>
            <a:endParaRPr lang="en-US" sz="1600" dirty="0" smtClean="0"/>
          </a:p>
          <a:p>
            <a:r>
              <a:rPr lang="ru-RU" sz="1600" dirty="0" smtClean="0"/>
              <a:t>Ова публикација подржава рано увођење дапаглифлозина и емпаглифлозина (или сотаглифлозина ограниченог на пацијенте са дијабетесом) како би се брзо побољшали клинички исход и квалитет живота пацијената са </a:t>
            </a:r>
            <a:r>
              <a:rPr lang="sr-Cyrl-RS" sz="1600" dirty="0" smtClean="0"/>
              <a:t>СИ и СЕФ</a:t>
            </a:r>
          </a:p>
          <a:p>
            <a:endParaRPr lang="sr-Cyrl-RS" sz="1600" dirty="0"/>
          </a:p>
          <a:p>
            <a:r>
              <a:rPr lang="ru-RU" sz="1600" b="1" dirty="0" smtClean="0"/>
              <a:t>SGLT-2 инхибитори су у Србији </a:t>
            </a:r>
            <a:r>
              <a:rPr lang="ru-RU" sz="1600" dirty="0" smtClean="0"/>
              <a:t>регистровани за лечење ДМ тип2 и симптоматске хроничне срчане инсуфицијенције.</a:t>
            </a:r>
            <a:endParaRPr lang="ru-RU" sz="1600" dirty="0"/>
          </a:p>
          <a:p>
            <a:endParaRPr lang="ru-RU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8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92" t="5966" r="1041" b="2910"/>
          <a:stretch/>
        </p:blipFill>
        <p:spPr>
          <a:xfrm>
            <a:off x="548639" y="539495"/>
            <a:ext cx="10524745" cy="599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4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34" y="109074"/>
            <a:ext cx="10793331" cy="663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8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dirty="0"/>
              <a:t>Wang Y, Gao T, </a:t>
            </a:r>
            <a:r>
              <a:rPr lang="en-US" sz="2000" dirty="0" err="1"/>
              <a:t>Meng</a:t>
            </a:r>
            <a:r>
              <a:rPr lang="en-US" sz="2000" dirty="0"/>
              <a:t> C, Li S, Bi L, </a:t>
            </a:r>
            <a:r>
              <a:rPr lang="en-US" sz="2000" dirty="0" err="1"/>
              <a:t>Geng</a:t>
            </a:r>
            <a:r>
              <a:rPr lang="en-US" sz="2000" dirty="0"/>
              <a:t> Y, Zhang P. </a:t>
            </a:r>
            <a:r>
              <a:rPr lang="en-US" sz="2000" b="1" dirty="0"/>
              <a:t>Sodium-glucose co-transporter 2 inhibitors in heart failure with mildly reduced or preserved ejection fraction: an updated systematic review and meta-analysis.</a:t>
            </a:r>
            <a:r>
              <a:rPr lang="en-US" sz="2000" dirty="0"/>
              <a:t> </a:t>
            </a:r>
            <a:r>
              <a:rPr lang="en-US" sz="2000" dirty="0" err="1"/>
              <a:t>Eur</a:t>
            </a:r>
            <a:r>
              <a:rPr lang="en-US" sz="2000" dirty="0"/>
              <a:t> J Med Res. 2022 Dec 29;27(1):314.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1600" b="1" dirty="0" smtClean="0">
                <a:solidFill>
                  <a:schemeClr val="tx2"/>
                </a:solidFill>
              </a:rPr>
              <a:t>Систематски прегедни рад са мета-анализом</a:t>
            </a:r>
          </a:p>
          <a:p>
            <a:r>
              <a:rPr lang="en-US" sz="1600" dirty="0" smtClean="0"/>
              <a:t>PubMed, </a:t>
            </a:r>
            <a:r>
              <a:rPr lang="en-US" sz="1600" dirty="0" err="1" smtClean="0"/>
              <a:t>Embase</a:t>
            </a:r>
            <a:r>
              <a:rPr lang="en-US" sz="1600" dirty="0" smtClean="0"/>
              <a:t>, and the Cochrane databases</a:t>
            </a:r>
            <a:endParaRPr lang="sr-Cyrl-RS" sz="1600" dirty="0" smtClean="0"/>
          </a:p>
          <a:p>
            <a:r>
              <a:rPr lang="en-US" sz="1600" b="1" dirty="0" err="1" smtClean="0"/>
              <a:t>Eur</a:t>
            </a:r>
            <a:r>
              <a:rPr lang="en-US" sz="1600" b="1" dirty="0" smtClean="0"/>
              <a:t> J Med Res.</a:t>
            </a:r>
            <a:r>
              <a:rPr lang="sr-Cyrl-RS" sz="1600" b="1" dirty="0" smtClean="0"/>
              <a:t> ИФ 4,2 (2022), М22</a:t>
            </a:r>
          </a:p>
          <a:p>
            <a:endParaRPr lang="sr-Cyrl-RS" sz="1600" dirty="0"/>
          </a:p>
          <a:p>
            <a:r>
              <a:rPr lang="ru-RU" sz="1600" b="1" dirty="0" smtClean="0"/>
              <a:t>Циљ</a:t>
            </a:r>
            <a:r>
              <a:rPr lang="ru-RU" sz="1600" dirty="0" smtClean="0"/>
              <a:t> - испитати ефекте СГЛТ2 инхибитора на СИ са очуваном и смањеном ејекционом фракцијом, обједињавањем података из свих доступних клиничких рандомизираних двоструко-слепих студија</a:t>
            </a:r>
          </a:p>
          <a:p>
            <a:r>
              <a:rPr lang="en-US" sz="1600" dirty="0" smtClean="0"/>
              <a:t>Preferred Reporting Items for Systematic Reviews and Meta-Analyses (</a:t>
            </a:r>
            <a:r>
              <a:rPr lang="en-US" sz="1600" b="1" dirty="0" smtClean="0"/>
              <a:t>PRISMA</a:t>
            </a:r>
            <a:r>
              <a:rPr lang="en-US" sz="1600" dirty="0" smtClean="0"/>
              <a:t>)</a:t>
            </a:r>
            <a:endParaRPr lang="sr-Cyrl-RS" sz="1600" dirty="0" smtClean="0"/>
          </a:p>
          <a:p>
            <a:endParaRPr lang="sr-Cyrl-RS" sz="1600" dirty="0"/>
          </a:p>
          <a:p>
            <a:pPr algn="just"/>
            <a:r>
              <a:rPr lang="ru-RU" sz="1600" b="1" dirty="0" smtClean="0"/>
              <a:t>У закључку</a:t>
            </a:r>
            <a:r>
              <a:rPr lang="ru-RU" sz="1600" dirty="0" smtClean="0"/>
              <a:t>, ова мета-анализа пацијената са срчаном инсуфицијенцијом са ејекционом фракцијом леве коморе &gt;40% показала је да СГЛТ2 инхибитори значајно смањују ризик од кардиоваскуларне смрти и хоспитализације (посматране заједно) због СИ, али не и кардиоваскуларне смрти и смрти од свих узрока.</a:t>
            </a:r>
          </a:p>
          <a:p>
            <a:pPr algn="just"/>
            <a:r>
              <a:rPr lang="ru-RU" sz="1600" dirty="0" smtClean="0"/>
              <a:t>Ипак, с обзиром на то да инхибитори СГЛТ2 могу смањити ризик од хоспитализације због СИ, треба их сматрати основним третманом за све пацијенте са очуваном или умерено ослабљеном ејеционом фракцијом леве коморе.</a:t>
            </a:r>
            <a:endParaRPr lang="sr-Cyrl-R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808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88" y="1423707"/>
            <a:ext cx="8402223" cy="40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390" y="185285"/>
            <a:ext cx="6049219" cy="648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864" y="51916"/>
            <a:ext cx="6068272" cy="675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2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b="1" dirty="0" smtClean="0"/>
              <a:t>А</a:t>
            </a:r>
            <a:r>
              <a:rPr lang="sr-Cyrl-RS" altLang="en-US" b="1" dirty="0" smtClean="0"/>
              <a:t>налози</a:t>
            </a:r>
            <a:r>
              <a:rPr lang="sr-Cyrl-CS" altLang="en-US" b="1" dirty="0" smtClean="0"/>
              <a:t> ГЛП 1 рецептора</a:t>
            </a:r>
            <a:endParaRPr lang="en-US" altLang="en-US" b="1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61504"/>
            <a:ext cx="10939272" cy="467353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altLang="en-US" sz="2000" b="1" dirty="0"/>
              <a:t>Лекови:</a:t>
            </a:r>
          </a:p>
          <a:p>
            <a:pPr lvl="1">
              <a:lnSpc>
                <a:spcPct val="80000"/>
              </a:lnSpc>
            </a:pPr>
            <a:r>
              <a:rPr lang="en-US" altLang="en-US" sz="1800" b="1" dirty="0">
                <a:solidFill>
                  <a:schemeClr val="tx2"/>
                </a:solidFill>
              </a:rPr>
              <a:t>e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ксенатид</a:t>
            </a:r>
            <a:r>
              <a:rPr lang="en-US" altLang="en-US" sz="1800" b="1" dirty="0" smtClean="0">
                <a:solidFill>
                  <a:schemeClr val="tx2"/>
                </a:solidFill>
              </a:rPr>
              <a:t> </a:t>
            </a:r>
            <a:r>
              <a:rPr lang="en-US" altLang="en-US" sz="1800" b="1" i="1" dirty="0">
                <a:solidFill>
                  <a:schemeClr val="tx2"/>
                </a:solidFill>
              </a:rPr>
              <a:t>(Gila </a:t>
            </a:r>
            <a:r>
              <a:rPr lang="en-US" altLang="en-US" sz="1800" b="1" i="1" dirty="0" smtClean="0">
                <a:solidFill>
                  <a:schemeClr val="tx2"/>
                </a:solidFill>
              </a:rPr>
              <a:t>Monster)</a:t>
            </a:r>
            <a:r>
              <a:rPr lang="sr-Cyrl-RS" altLang="en-US" sz="1800" b="1" i="1" dirty="0" smtClean="0">
                <a:solidFill>
                  <a:schemeClr val="tx2"/>
                </a:solidFill>
              </a:rPr>
              <a:t> – </a:t>
            </a:r>
            <a:r>
              <a:rPr lang="sr-Cyrl-RS" altLang="en-US" sz="1800" b="1" dirty="0" smtClean="0">
                <a:solidFill>
                  <a:schemeClr val="tx2"/>
                </a:solidFill>
              </a:rPr>
              <a:t>једном недељно, два пута дневно</a:t>
            </a:r>
            <a:endParaRPr lang="sr-Cyrl-CS" altLang="en-US" sz="1800" b="1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л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ираглутид – једном дневно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с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емаглутид - </a:t>
            </a:r>
            <a:r>
              <a:rPr lang="ru-RU" altLang="en-US" sz="1800" b="1" dirty="0">
                <a:solidFill>
                  <a:schemeClr val="tx2"/>
                </a:solidFill>
              </a:rPr>
              <a:t>једном недељно субкутано, </a:t>
            </a:r>
            <a:r>
              <a:rPr lang="ru-RU" altLang="en-US" sz="1800" b="1" dirty="0" smtClean="0">
                <a:solidFill>
                  <a:schemeClr val="tx2"/>
                </a:solidFill>
              </a:rPr>
              <a:t>једном дневно </a:t>
            </a:r>
            <a:r>
              <a:rPr lang="ru-RU" altLang="en-US" sz="1800" b="1" dirty="0">
                <a:solidFill>
                  <a:schemeClr val="tx2"/>
                </a:solidFill>
              </a:rPr>
              <a:t>орално</a:t>
            </a:r>
            <a:endParaRPr lang="sr-Cyrl-CS" altLang="en-US" sz="18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chemeClr val="tx2"/>
                </a:solidFill>
              </a:rPr>
              <a:t>тирзепатид ГЛП1 и ГИП агонист - једном </a:t>
            </a:r>
            <a:r>
              <a:rPr lang="sr-Cyrl-CS" altLang="en-US" sz="1800" b="1" dirty="0" smtClean="0">
                <a:solidFill>
                  <a:schemeClr val="tx2"/>
                </a:solidFill>
              </a:rPr>
              <a:t>недељно</a:t>
            </a:r>
            <a:r>
              <a:rPr lang="en-US" altLang="en-US" sz="1800" b="1" dirty="0" smtClean="0">
                <a:solidFill>
                  <a:schemeClr val="tx2"/>
                </a:solidFill>
              </a:rPr>
              <a:t> – </a:t>
            </a:r>
            <a:r>
              <a:rPr lang="sr-Cyrl-RS" altLang="en-US" sz="1800" b="1" dirty="0" smtClean="0">
                <a:solidFill>
                  <a:schemeClr val="tx2"/>
                </a:solidFill>
              </a:rPr>
              <a:t>контраиндикован код панкреатитиса</a:t>
            </a:r>
            <a:endParaRPr lang="sr-Cyrl-CS" altLang="en-US" sz="1800" b="1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80000"/>
              </a:lnSpc>
            </a:pPr>
            <a:endParaRPr lang="sr-Cyrl-CS" altLang="en-US" sz="1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 b="1" dirty="0" smtClean="0"/>
              <a:t>Механизма </a:t>
            </a:r>
            <a:r>
              <a:rPr lang="sr-Cyrl-CS" altLang="en-US" sz="2000" b="1" dirty="0"/>
              <a:t>дејства:</a:t>
            </a:r>
            <a:r>
              <a:rPr lang="sr-Cyrl-CS" altLang="en-US" sz="2000" dirty="0"/>
              <a:t> активирају рецепторе за ГЛП 1</a:t>
            </a:r>
          </a:p>
          <a:p>
            <a:pPr>
              <a:lnSpc>
                <a:spcPct val="80000"/>
              </a:lnSpc>
            </a:pPr>
            <a:r>
              <a:rPr lang="sr-Cyrl-CS" altLang="en-US" sz="2000" b="1" dirty="0" smtClean="0"/>
              <a:t>Ефекти</a:t>
            </a:r>
            <a:r>
              <a:rPr lang="sr-Cyrl-CS" altLang="en-US" sz="2000" b="1" dirty="0"/>
              <a:t>:</a:t>
            </a:r>
            <a:r>
              <a:rPr lang="sr-Cyrl-CS" altLang="en-US" sz="2000" dirty="0"/>
              <a:t> </a:t>
            </a:r>
            <a:r>
              <a:rPr lang="sr-Cyrl-CS" altLang="en-US" sz="2000" dirty="0">
                <a:cs typeface="Arial" panose="020B0604020202020204" pitchFamily="34" charset="0"/>
              </a:rPr>
              <a:t>↑ лучење инсулина, ↓ секреције глукагона, успоравају пражњење </a:t>
            </a:r>
            <a:r>
              <a:rPr lang="sr-Cyrl-CS" altLang="en-US" sz="2000" dirty="0" smtClean="0">
                <a:cs typeface="Arial" panose="020B0604020202020204" pitchFamily="34" charset="0"/>
              </a:rPr>
              <a:t>желуца</a:t>
            </a:r>
            <a:r>
              <a:rPr lang="en-US" altLang="en-US" sz="2000" dirty="0" smtClean="0">
                <a:cs typeface="Arial" panose="020B0604020202020204" pitchFamily="34" charset="0"/>
              </a:rPr>
              <a:t>, </a:t>
            </a:r>
            <a:r>
              <a:rPr lang="sr-Cyrl-RS" altLang="en-US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централним дејством смањују апетит</a:t>
            </a:r>
            <a:endParaRPr lang="sr-Cyrl-CS" altLang="en-US" sz="20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altLang="en-US" sz="20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en-US" sz="2000" b="1" dirty="0">
                <a:cs typeface="Arial" panose="020B0604020202020204" pitchFamily="34" charset="0"/>
              </a:rPr>
              <a:t>Индикације:</a:t>
            </a:r>
            <a:r>
              <a:rPr lang="sr-Cyrl-CS" altLang="en-US" sz="2000" dirty="0">
                <a:cs typeface="Arial" panose="020B0604020202020204" pitchFamily="34" charset="0"/>
              </a:rPr>
              <a:t> </a:t>
            </a:r>
            <a:r>
              <a:rPr lang="sr-Cyrl-CS" altLang="en-US" sz="2000" u="sng" dirty="0">
                <a:cs typeface="Arial" panose="020B0604020202020204" pitchFamily="34" charset="0"/>
              </a:rPr>
              <a:t>ДМ2 који не реагује добро на два ОРА</a:t>
            </a:r>
            <a:r>
              <a:rPr lang="sr-Cyrl-CS" altLang="en-US" sz="2000" dirty="0">
                <a:cs typeface="Arial" panose="020B0604020202020204" pitchFamily="34" charset="0"/>
              </a:rPr>
              <a:t> (дериват сулфонилуреје + бигванид</a:t>
            </a:r>
            <a:r>
              <a:rPr lang="sr-Cyrl-CS" altLang="en-US" sz="2000" dirty="0" smtClean="0">
                <a:cs typeface="Arial" panose="020B0604020202020204" pitchFamily="34" charset="0"/>
              </a:rPr>
              <a:t>), </a:t>
            </a:r>
            <a:r>
              <a:rPr lang="en-US" sz="2000" dirty="0" err="1"/>
              <a:t>семаглутид</a:t>
            </a:r>
            <a:r>
              <a:rPr lang="en-US" sz="2000" dirty="0"/>
              <a:t> и </a:t>
            </a:r>
            <a:r>
              <a:rPr lang="en-US" sz="2000" dirty="0" err="1"/>
              <a:t>високе</a:t>
            </a:r>
            <a:r>
              <a:rPr lang="en-US" sz="2000" dirty="0"/>
              <a:t> </a:t>
            </a:r>
            <a:r>
              <a:rPr lang="en-US" sz="2000" dirty="0" err="1"/>
              <a:t>дозе</a:t>
            </a:r>
            <a:r>
              <a:rPr lang="en-US" sz="2000" dirty="0"/>
              <a:t> </a:t>
            </a:r>
            <a:r>
              <a:rPr lang="en-US" sz="2000" dirty="0" err="1"/>
              <a:t>лираглутида</a:t>
            </a:r>
            <a:r>
              <a:rPr lang="en-US" sz="2000" dirty="0"/>
              <a:t> </a:t>
            </a:r>
            <a:r>
              <a:rPr lang="en-US" sz="2000" dirty="0" err="1"/>
              <a:t>су</a:t>
            </a:r>
            <a:r>
              <a:rPr lang="en-US" sz="2000" dirty="0"/>
              <a:t> </a:t>
            </a:r>
            <a:r>
              <a:rPr lang="en-US" sz="2000" dirty="0" err="1"/>
              <a:t>одобрени</a:t>
            </a:r>
            <a:r>
              <a:rPr lang="en-US" sz="2000" dirty="0"/>
              <a:t> </a:t>
            </a:r>
            <a:r>
              <a:rPr lang="en-US" sz="2000" dirty="0" err="1"/>
              <a:t>од</a:t>
            </a:r>
            <a:r>
              <a:rPr lang="en-US" sz="2000" dirty="0"/>
              <a:t> </a:t>
            </a:r>
            <a:r>
              <a:rPr lang="en-US" sz="2000" dirty="0" err="1"/>
              <a:t>стране</a:t>
            </a:r>
            <a:r>
              <a:rPr lang="en-US" sz="2000" dirty="0"/>
              <a:t> ФДА </a:t>
            </a:r>
            <a:r>
              <a:rPr lang="en-US" sz="2000" dirty="0" err="1"/>
              <a:t>као</a:t>
            </a:r>
            <a:r>
              <a:rPr lang="en-US" sz="2000" dirty="0"/>
              <a:t> </a:t>
            </a:r>
            <a:r>
              <a:rPr lang="en-US" sz="2000" dirty="0" err="1"/>
              <a:t>фармаколошки</a:t>
            </a:r>
            <a:r>
              <a:rPr lang="en-US" sz="2000" dirty="0"/>
              <a:t> </a:t>
            </a:r>
            <a:r>
              <a:rPr lang="en-US" sz="2000" dirty="0" err="1"/>
              <a:t>третмани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гојазност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могу</a:t>
            </a:r>
            <a:r>
              <a:rPr lang="en-US" sz="2000" dirty="0"/>
              <a:t> </a:t>
            </a:r>
            <a:r>
              <a:rPr lang="en-US" sz="2000" dirty="0" err="1" smtClean="0"/>
              <a:t>пр</a:t>
            </a:r>
            <a:r>
              <a:rPr lang="sr-Cyrl-RS" sz="2000" dirty="0" smtClean="0"/>
              <a:t>о</a:t>
            </a:r>
            <a:r>
              <a:rPr lang="en-US" sz="2000" dirty="0" err="1" smtClean="0"/>
              <a:t>писати</a:t>
            </a:r>
            <a:r>
              <a:rPr lang="en-US" sz="2000" dirty="0" smtClean="0"/>
              <a:t> </a:t>
            </a:r>
            <a:r>
              <a:rPr lang="en-US" sz="2000" dirty="0" err="1"/>
              <a:t>пацијентима</a:t>
            </a:r>
            <a:r>
              <a:rPr lang="en-US" sz="2000" dirty="0"/>
              <a:t> </a:t>
            </a:r>
            <a:r>
              <a:rPr lang="en-US" sz="2000" dirty="0" err="1"/>
              <a:t>са</a:t>
            </a:r>
            <a:r>
              <a:rPr lang="en-US" sz="2000" dirty="0"/>
              <a:t> </a:t>
            </a:r>
            <a:r>
              <a:rPr lang="en-US" sz="2000" dirty="0" err="1"/>
              <a:t>прекомерном</a:t>
            </a:r>
            <a:r>
              <a:rPr lang="en-US" sz="2000" dirty="0"/>
              <a:t> </a:t>
            </a:r>
            <a:r>
              <a:rPr lang="en-US" sz="2000" dirty="0" err="1"/>
              <a:t>тежином</a:t>
            </a:r>
            <a:r>
              <a:rPr lang="en-US" sz="2000" dirty="0"/>
              <a:t> </a:t>
            </a:r>
            <a:r>
              <a:rPr lang="en-US" sz="2000" dirty="0" err="1"/>
              <a:t>са</a:t>
            </a:r>
            <a:r>
              <a:rPr lang="en-US" sz="2000" dirty="0"/>
              <a:t> </a:t>
            </a:r>
            <a:r>
              <a:rPr lang="en-US" sz="2000" dirty="0" err="1" smtClean="0"/>
              <a:t>коморбидитетима</a:t>
            </a:r>
            <a:endParaRPr lang="sr-Cyrl-CS" alt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b="1" dirty="0"/>
              <a:t>А</a:t>
            </a:r>
            <a:r>
              <a:rPr lang="sr-Cyrl-RS" altLang="en-US" b="1" dirty="0"/>
              <a:t>налози</a:t>
            </a:r>
            <a:r>
              <a:rPr lang="sr-Cyrl-CS" altLang="en-US" b="1" dirty="0"/>
              <a:t> ГЛП 1 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000" dirty="0" smtClean="0"/>
              <a:t>П</a:t>
            </a:r>
            <a:r>
              <a:rPr lang="en-US" sz="2000" dirty="0" err="1" smtClean="0"/>
              <a:t>росечни</a:t>
            </a:r>
            <a:r>
              <a:rPr lang="en-US" sz="2000" dirty="0" smtClean="0"/>
              <a:t> </a:t>
            </a:r>
            <a:r>
              <a:rPr lang="en-US" sz="2000" dirty="0" err="1"/>
              <a:t>губитак</a:t>
            </a:r>
            <a:r>
              <a:rPr lang="en-US" sz="2000" dirty="0"/>
              <a:t> </a:t>
            </a:r>
            <a:r>
              <a:rPr lang="en-US" sz="2000" dirty="0" err="1"/>
              <a:t>тежине</a:t>
            </a:r>
            <a:r>
              <a:rPr lang="en-US" sz="2000" dirty="0"/>
              <a:t> </a:t>
            </a:r>
            <a:r>
              <a:rPr lang="en-US" sz="2000" dirty="0" err="1"/>
              <a:t>од</a:t>
            </a:r>
            <a:r>
              <a:rPr lang="en-US" sz="2000" dirty="0"/>
              <a:t> 2,9 </a:t>
            </a:r>
            <a:r>
              <a:rPr lang="en-US" sz="2000" dirty="0" err="1"/>
              <a:t>килограма</a:t>
            </a:r>
            <a:r>
              <a:rPr lang="en-US" sz="2000" dirty="0"/>
              <a:t> у </a:t>
            </a:r>
            <a:r>
              <a:rPr lang="en-US" sz="2000" dirty="0" err="1"/>
              <a:t>поређењу</a:t>
            </a:r>
            <a:r>
              <a:rPr lang="en-US" sz="2000" dirty="0"/>
              <a:t> </a:t>
            </a:r>
            <a:r>
              <a:rPr lang="en-US" sz="2000" dirty="0" err="1"/>
              <a:t>са</a:t>
            </a:r>
            <a:r>
              <a:rPr lang="en-US" sz="2000" dirty="0"/>
              <a:t> </a:t>
            </a:r>
            <a:r>
              <a:rPr lang="en-US" sz="2000" dirty="0" err="1"/>
              <a:t>плацебом</a:t>
            </a:r>
            <a:r>
              <a:rPr lang="en-US" sz="2000" dirty="0"/>
              <a:t>, </a:t>
            </a:r>
            <a:r>
              <a:rPr lang="en-US" sz="2000" dirty="0" err="1"/>
              <a:t>поред</a:t>
            </a:r>
            <a:r>
              <a:rPr lang="en-US" sz="2000" dirty="0"/>
              <a:t> </a:t>
            </a:r>
            <a:r>
              <a:rPr lang="en-US" sz="2000" dirty="0" err="1"/>
              <a:t>тога</a:t>
            </a:r>
            <a:r>
              <a:rPr lang="en-US" sz="2000" dirty="0"/>
              <a:t> </a:t>
            </a:r>
            <a:r>
              <a:rPr lang="en-US" sz="2000" dirty="0" err="1"/>
              <a:t>што</a:t>
            </a:r>
            <a:r>
              <a:rPr lang="en-US" sz="2000" dirty="0"/>
              <a:t> </a:t>
            </a:r>
            <a:r>
              <a:rPr lang="en-US" sz="2000" dirty="0" err="1"/>
              <a:t>снижава</a:t>
            </a:r>
            <a:r>
              <a:rPr lang="en-US" sz="2000" dirty="0"/>
              <a:t> и </a:t>
            </a:r>
            <a:r>
              <a:rPr lang="en-US" sz="2000" dirty="0" err="1"/>
              <a:t>систолни</a:t>
            </a:r>
            <a:r>
              <a:rPr lang="en-US" sz="2000" dirty="0"/>
              <a:t> и </a:t>
            </a:r>
            <a:r>
              <a:rPr lang="en-US" sz="2000" dirty="0" err="1"/>
              <a:t>дијастолни</a:t>
            </a:r>
            <a:r>
              <a:rPr lang="en-US" sz="2000" dirty="0"/>
              <a:t> </a:t>
            </a:r>
            <a:r>
              <a:rPr lang="en-US" sz="2000" dirty="0" err="1"/>
              <a:t>крвни</a:t>
            </a:r>
            <a:r>
              <a:rPr lang="en-US" sz="2000" dirty="0"/>
              <a:t> </a:t>
            </a:r>
            <a:r>
              <a:rPr lang="en-US" sz="2000" dirty="0" err="1"/>
              <a:t>притисак</a:t>
            </a:r>
            <a:r>
              <a:rPr lang="en-US" sz="2000" dirty="0"/>
              <a:t> и </a:t>
            </a:r>
            <a:r>
              <a:rPr lang="en-US" sz="2000" dirty="0" err="1"/>
              <a:t>укупни</a:t>
            </a:r>
            <a:r>
              <a:rPr lang="en-US" sz="2000" dirty="0"/>
              <a:t> </a:t>
            </a:r>
            <a:r>
              <a:rPr lang="en-US" sz="2000" dirty="0" err="1" smtClean="0"/>
              <a:t>холестерол</a:t>
            </a:r>
            <a:endParaRPr lang="sr-Cyrl-RS" sz="2000" dirty="0" smtClean="0"/>
          </a:p>
          <a:p>
            <a:r>
              <a:rPr lang="sr-Cyrl-RS" sz="2000" dirty="0" err="1"/>
              <a:t>М</a:t>
            </a:r>
            <a:r>
              <a:rPr lang="en-US" sz="2000" dirty="0" err="1" smtClean="0"/>
              <a:t>огу</a:t>
            </a:r>
            <a:r>
              <a:rPr lang="en-US" sz="2000" dirty="0" smtClean="0"/>
              <a:t> </a:t>
            </a:r>
            <a:r>
              <a:rPr lang="en-US" sz="2000" dirty="0" err="1"/>
              <a:t>побољшати</a:t>
            </a:r>
            <a:r>
              <a:rPr lang="en-US" sz="2000" dirty="0"/>
              <a:t> </a:t>
            </a:r>
            <a:r>
              <a:rPr lang="en-US" sz="2000" dirty="0" err="1" smtClean="0"/>
              <a:t>ејекци</a:t>
            </a:r>
            <a:r>
              <a:rPr lang="sr-Cyrl-RS" sz="2000" dirty="0" smtClean="0"/>
              <a:t>ону</a:t>
            </a:r>
            <a:r>
              <a:rPr lang="en-US" sz="2000" dirty="0" smtClean="0"/>
              <a:t> </a:t>
            </a:r>
            <a:r>
              <a:rPr lang="en-US" sz="2000" dirty="0" err="1"/>
              <a:t>фракцију</a:t>
            </a:r>
            <a:r>
              <a:rPr lang="en-US" sz="2000" dirty="0"/>
              <a:t> </a:t>
            </a:r>
            <a:r>
              <a:rPr lang="en-US" sz="2000" dirty="0" err="1"/>
              <a:t>леве</a:t>
            </a:r>
            <a:r>
              <a:rPr lang="en-US" sz="2000" dirty="0"/>
              <a:t> </a:t>
            </a:r>
            <a:r>
              <a:rPr lang="en-US" sz="2000" dirty="0" err="1"/>
              <a:t>коморе</a:t>
            </a:r>
            <a:r>
              <a:rPr lang="en-US" sz="2000" dirty="0"/>
              <a:t>, </a:t>
            </a:r>
            <a:r>
              <a:rPr lang="en-US" sz="2000" dirty="0" err="1"/>
              <a:t>контрактилност</a:t>
            </a:r>
            <a:r>
              <a:rPr lang="en-US" sz="2000" dirty="0"/>
              <a:t> </a:t>
            </a:r>
            <a:r>
              <a:rPr lang="en-US" sz="2000" dirty="0" err="1"/>
              <a:t>миокарда</a:t>
            </a:r>
            <a:r>
              <a:rPr lang="en-US" sz="2000" dirty="0"/>
              <a:t>, </a:t>
            </a:r>
            <a:r>
              <a:rPr lang="en-US" sz="2000" dirty="0" err="1"/>
              <a:t>коронарни</a:t>
            </a:r>
            <a:r>
              <a:rPr lang="en-US" sz="2000" dirty="0"/>
              <a:t> </a:t>
            </a:r>
            <a:r>
              <a:rPr lang="en-US" sz="2000" dirty="0" err="1"/>
              <a:t>проток</a:t>
            </a:r>
            <a:r>
              <a:rPr lang="en-US" sz="2000" dirty="0"/>
              <a:t> </a:t>
            </a:r>
            <a:r>
              <a:rPr lang="en-US" sz="2000" dirty="0" err="1"/>
              <a:t>крви</a:t>
            </a:r>
            <a:r>
              <a:rPr lang="en-US" sz="2000" dirty="0"/>
              <a:t>, </a:t>
            </a:r>
            <a:r>
              <a:rPr lang="en-US" sz="2000" dirty="0" err="1"/>
              <a:t>минутни</a:t>
            </a:r>
            <a:r>
              <a:rPr lang="en-US" sz="2000" dirty="0"/>
              <a:t> </a:t>
            </a:r>
            <a:r>
              <a:rPr lang="en-US" sz="2000" dirty="0" err="1"/>
              <a:t>волумен</a:t>
            </a:r>
            <a:r>
              <a:rPr lang="en-US" sz="2000" dirty="0"/>
              <a:t> </a:t>
            </a:r>
            <a:r>
              <a:rPr lang="en-US" sz="2000" dirty="0" err="1"/>
              <a:t>срца</a:t>
            </a:r>
            <a:r>
              <a:rPr lang="en-US" sz="2000" dirty="0"/>
              <a:t> и </a:t>
            </a:r>
            <a:r>
              <a:rPr lang="en-US" sz="2000" dirty="0" err="1"/>
              <a:t>функцију</a:t>
            </a:r>
            <a:r>
              <a:rPr lang="en-US" sz="2000" dirty="0"/>
              <a:t> </a:t>
            </a:r>
            <a:r>
              <a:rPr lang="en-US" sz="2000" dirty="0" err="1"/>
              <a:t>ендотела</a:t>
            </a:r>
            <a:r>
              <a:rPr lang="en-US" sz="2000" dirty="0"/>
              <a:t>, </a:t>
            </a:r>
            <a:r>
              <a:rPr lang="en-US" sz="2000" dirty="0" err="1"/>
              <a:t>док</a:t>
            </a:r>
            <a:r>
              <a:rPr lang="en-US" sz="2000" dirty="0"/>
              <a:t> </a:t>
            </a:r>
            <a:r>
              <a:rPr lang="en-US" sz="2000" dirty="0" err="1"/>
              <a:t>истовремено</a:t>
            </a:r>
            <a:r>
              <a:rPr lang="en-US" sz="2000" dirty="0"/>
              <a:t> </a:t>
            </a:r>
            <a:r>
              <a:rPr lang="en-US" sz="2000" dirty="0" err="1"/>
              <a:t>смањују</a:t>
            </a:r>
            <a:r>
              <a:rPr lang="en-US" sz="2000" dirty="0"/>
              <a:t> </a:t>
            </a:r>
            <a:r>
              <a:rPr lang="en-US" sz="2000" dirty="0" err="1"/>
              <a:t>величину</a:t>
            </a:r>
            <a:r>
              <a:rPr lang="en-US" sz="2000" dirty="0"/>
              <a:t> </a:t>
            </a:r>
            <a:r>
              <a:rPr lang="en-US" sz="2000" dirty="0" err="1"/>
              <a:t>инфаркта</a:t>
            </a:r>
            <a:r>
              <a:rPr lang="en-US" sz="2000" dirty="0"/>
              <a:t> и </a:t>
            </a:r>
            <a:r>
              <a:rPr lang="en-US" sz="2000" dirty="0" err="1"/>
              <a:t>укупне</a:t>
            </a:r>
            <a:r>
              <a:rPr lang="en-US" sz="2000" dirty="0"/>
              <a:t> </a:t>
            </a:r>
            <a:r>
              <a:rPr lang="en-US" sz="2000" dirty="0" err="1"/>
              <a:t>ризике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кардиоваскуларни</a:t>
            </a:r>
            <a:r>
              <a:rPr lang="en-US" sz="2000" dirty="0"/>
              <a:t> </a:t>
            </a:r>
            <a:r>
              <a:rPr lang="en-US" sz="2000" dirty="0" err="1"/>
              <a:t>догађај</a:t>
            </a:r>
            <a:endParaRPr lang="sr-Cyrl-RS" sz="2000" dirty="0" smtClean="0"/>
          </a:p>
          <a:p>
            <a:endParaRPr lang="sr-Cyrl-RS" dirty="0" smtClean="0"/>
          </a:p>
          <a:p>
            <a:pPr>
              <a:lnSpc>
                <a:spcPct val="80000"/>
              </a:lnSpc>
            </a:pPr>
            <a:r>
              <a:rPr lang="sr-Cyrl-CS" altLang="en-US" sz="2000" b="1" dirty="0">
                <a:cs typeface="Arial" panose="020B0604020202020204" pitchFamily="34" charset="0"/>
              </a:rPr>
              <a:t>Примена</a:t>
            </a:r>
          </a:p>
          <a:p>
            <a:pPr lvl="1">
              <a:lnSpc>
                <a:spcPct val="80000"/>
              </a:lnSpc>
            </a:pPr>
            <a:r>
              <a:rPr lang="sr-Cyrl-CS" altLang="en-US" sz="1800" b="1" dirty="0">
                <a:solidFill>
                  <a:srgbClr val="CC0000"/>
                </a:solidFill>
                <a:cs typeface="Arial" panose="020B0604020202020204" pitchFamily="34" charset="0"/>
              </a:rPr>
              <a:t>с</a:t>
            </a:r>
            <a:r>
              <a:rPr lang="sr-Cyrl-CS" altLang="en-US" sz="1800" b="1" dirty="0" smtClean="0">
                <a:solidFill>
                  <a:srgbClr val="CC0000"/>
                </a:solidFill>
                <a:cs typeface="Arial" panose="020B0604020202020204" pitchFamily="34" charset="0"/>
              </a:rPr>
              <a:t>убкутана</a:t>
            </a:r>
            <a:r>
              <a:rPr lang="sr-Cyrl-RS" altLang="en-US" sz="1800" b="1" dirty="0" smtClean="0">
                <a:solidFill>
                  <a:srgbClr val="CC0000"/>
                </a:solidFill>
                <a:cs typeface="Arial" panose="020B0604020202020204" pitchFamily="34" charset="0"/>
              </a:rPr>
              <a:t>, орална</a:t>
            </a:r>
            <a:endParaRPr lang="en-US" altLang="en-US" sz="1800" b="1" dirty="0">
              <a:solidFill>
                <a:srgbClr val="CC0000"/>
              </a:solidFill>
              <a:cs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sr-Cyrl-CS" altLang="en-US" sz="1800" dirty="0">
                <a:cs typeface="Arial" panose="020B0604020202020204" pitchFamily="34" charset="0"/>
              </a:rPr>
              <a:t>самостално или са другим орално примењеним антидијабетицима</a:t>
            </a:r>
            <a:r>
              <a:rPr lang="en-US" altLang="en-US" sz="1800" dirty="0"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95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Веома честа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више од 10 % болесника, ≥ 1/10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sr-Cyrl-RS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sr-Cyrl-RS" dirty="0" smtClean="0"/>
              <a:t>мучнина, дијареја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Честа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10 %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 do &lt; 1/10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повраћање, диспепсија, бол у епигастријуму, гастритис, надимање, </a:t>
            </a:r>
          </a:p>
          <a:p>
            <a:pPr lvl="1"/>
            <a:r>
              <a:rPr lang="sr-Cyrl-RS" dirty="0"/>
              <a:t>н</a:t>
            </a:r>
            <a:r>
              <a:rPr lang="sr-Cyrl-RS" dirty="0" smtClean="0"/>
              <a:t>азогарингитис, бронхитис</a:t>
            </a:r>
          </a:p>
          <a:p>
            <a:pPr lvl="1"/>
            <a:r>
              <a:rPr lang="sr-Cyrl-RS" dirty="0"/>
              <a:t>х</a:t>
            </a:r>
            <a:r>
              <a:rPr lang="sr-Cyrl-RS" dirty="0" smtClean="0"/>
              <a:t>ипогликемија, анорексија </a:t>
            </a:r>
          </a:p>
          <a:p>
            <a:pPr lvl="1"/>
            <a:r>
              <a:rPr lang="sr-Cyrl-RS" dirty="0"/>
              <a:t>г</a:t>
            </a:r>
            <a:r>
              <a:rPr lang="sr-Cyrl-RS" dirty="0" smtClean="0"/>
              <a:t>лавобоља, вртоглавица, </a:t>
            </a:r>
          </a:p>
          <a:p>
            <a:pPr lvl="1"/>
            <a:r>
              <a:rPr lang="sr-Cyrl-RS" dirty="0"/>
              <a:t>т</a:t>
            </a:r>
            <a:r>
              <a:rPr lang="sr-Cyrl-RS" dirty="0" smtClean="0"/>
              <a:t>ахикардија</a:t>
            </a:r>
          </a:p>
          <a:p>
            <a:pPr lvl="1"/>
            <a:r>
              <a:rPr lang="sr-Cyrl-RS" dirty="0"/>
              <a:t>о</a:t>
            </a:r>
            <a:r>
              <a:rPr lang="sr-Cyrl-RS" dirty="0" smtClean="0"/>
              <a:t>сип</a:t>
            </a:r>
          </a:p>
          <a:p>
            <a:pPr lvl="1"/>
            <a:r>
              <a:rPr lang="sr-Cyrl-RS" dirty="0" smtClean="0"/>
              <a:t>замор</a:t>
            </a:r>
          </a:p>
          <a:p>
            <a:pPr lvl="1"/>
            <a:r>
              <a:rPr lang="sr-Cyrl-RS" dirty="0"/>
              <a:t>р</a:t>
            </a:r>
            <a:r>
              <a:rPr lang="sr-Cyrl-RS" dirty="0" smtClean="0"/>
              <a:t>еакција </a:t>
            </a:r>
            <a:r>
              <a:rPr lang="sr-Cyrl-RS" dirty="0" smtClean="0"/>
              <a:t>на месту примене</a:t>
            </a:r>
          </a:p>
          <a:p>
            <a:pPr lvl="1"/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40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Нежељена дејства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Повремена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0.1-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 do &lt; 1/100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дехидратација</a:t>
            </a:r>
          </a:p>
          <a:p>
            <a:pPr lvl="1"/>
            <a:r>
              <a:rPr lang="sr-Cyrl-RS" dirty="0"/>
              <a:t>х</a:t>
            </a:r>
            <a:r>
              <a:rPr lang="sr-Cyrl-RS" dirty="0" smtClean="0"/>
              <a:t>олелитијаза</a:t>
            </a:r>
            <a:r>
              <a:rPr lang="en-US" dirty="0" smtClean="0"/>
              <a:t>,</a:t>
            </a:r>
            <a:r>
              <a:rPr lang="sr-Cyrl-RS" dirty="0" smtClean="0"/>
              <a:t> холециститис</a:t>
            </a:r>
          </a:p>
          <a:p>
            <a:pPr lvl="1"/>
            <a:r>
              <a:rPr lang="sr-Cyrl-RS" dirty="0" smtClean="0"/>
              <a:t>уртикарија, свраб </a:t>
            </a:r>
          </a:p>
          <a:p>
            <a:pPr lvl="1"/>
            <a:r>
              <a:rPr lang="sr-Cyrl-RS" dirty="0"/>
              <a:t>о</a:t>
            </a:r>
            <a:r>
              <a:rPr lang="sr-Cyrl-RS" dirty="0" smtClean="0"/>
              <a:t>штећење фунције бубрега, АБИ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Ретка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0.01-0.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1 % болесника,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≥ 1/10000 do &lt; 1/1000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sr-Cyrl-RS" dirty="0" smtClean="0"/>
              <a:t>анафиактичке реакције</a:t>
            </a:r>
          </a:p>
          <a:p>
            <a:pPr lvl="1"/>
            <a:r>
              <a:rPr lang="sr-Cyrl-RS" dirty="0"/>
              <a:t>и</a:t>
            </a:r>
            <a:r>
              <a:rPr lang="sr-Cyrl-RS" dirty="0" smtClean="0"/>
              <a:t>нтестинална опструкција</a:t>
            </a:r>
          </a:p>
          <a:p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Веома ретка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i="1" dirty="0">
                <a:solidFill>
                  <a:schemeClr val="accent1">
                    <a:lumMod val="50000"/>
                  </a:schemeClr>
                </a:solidFill>
              </a:rPr>
              <a:t>(мање од 0.01 % болесника, &lt; 1/10000)</a:t>
            </a:r>
          </a:p>
          <a:p>
            <a:pPr lvl="1"/>
            <a:r>
              <a:rPr lang="sr-Cyrl-RS" dirty="0" smtClean="0"/>
              <a:t>панкреатитис</a:t>
            </a:r>
          </a:p>
        </p:txBody>
      </p:sp>
    </p:spTree>
    <p:extLst>
      <p:ext uri="{BB962C8B-B14F-4D97-AF65-F5344CB8AC3E}">
        <p14:creationId xmlns:p14="http://schemas.microsoft.com/office/powerpoint/2010/main" val="167721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b="1" dirty="0"/>
              <a:t>Интеракције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sr-Cyrl-CS" altLang="en-US" sz="2400" b="1" dirty="0" smtClean="0"/>
              <a:t>Лек-лек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 smtClean="0">
                <a:solidFill>
                  <a:schemeClr val="tx2"/>
                </a:solidFill>
              </a:rPr>
              <a:t>левотироксин, кветиапин, салметерол, рисперидон</a:t>
            </a:r>
            <a:r>
              <a:rPr lang="en-US" altLang="en-US" sz="2000" b="1" dirty="0" smtClean="0">
                <a:solidFill>
                  <a:schemeClr val="tx2"/>
                </a:solidFill>
              </a:rPr>
              <a:t>, </a:t>
            </a:r>
            <a:r>
              <a:rPr lang="sr-Cyrl-CS" altLang="en-US" sz="2000" b="1" dirty="0">
                <a:solidFill>
                  <a:schemeClr val="tx2"/>
                </a:solidFill>
              </a:rPr>
              <a:t>хлорпромазин </a:t>
            </a:r>
            <a:r>
              <a:rPr lang="sr-Cyrl-CS" altLang="en-US" sz="2000" b="1" dirty="0" smtClean="0">
                <a:solidFill>
                  <a:schemeClr val="tx2"/>
                </a:solidFill>
              </a:rPr>
              <a:t>- смањење ефикасности лираглутида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chemeClr val="tx2"/>
                </a:solidFill>
              </a:rPr>
              <a:t>л</a:t>
            </a:r>
            <a:r>
              <a:rPr lang="sr-Cyrl-CS" altLang="en-US" sz="2000" b="1" dirty="0" smtClean="0">
                <a:solidFill>
                  <a:schemeClr val="tx2"/>
                </a:solidFill>
              </a:rPr>
              <a:t>итијум, </a:t>
            </a:r>
            <a:r>
              <a:rPr lang="sr-Cyrl-CS" altLang="en-US" sz="2000" b="1" dirty="0" smtClean="0">
                <a:solidFill>
                  <a:srgbClr val="FF0000"/>
                </a:solidFill>
              </a:rPr>
              <a:t>гатифлоксацин</a:t>
            </a:r>
            <a:r>
              <a:rPr lang="sr-Cyrl-CS" altLang="en-US" sz="2000" b="1" dirty="0" smtClean="0">
                <a:solidFill>
                  <a:schemeClr val="tx2"/>
                </a:solidFill>
              </a:rPr>
              <a:t>  – хипер или хипогликемија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chemeClr val="tx2"/>
                </a:solidFill>
              </a:rPr>
              <a:t>и</a:t>
            </a:r>
            <a:r>
              <a:rPr lang="sr-Cyrl-CS" altLang="en-US" sz="2000" b="1" dirty="0" smtClean="0">
                <a:solidFill>
                  <a:schemeClr val="tx2"/>
                </a:solidFill>
              </a:rPr>
              <a:t>нслулин гларгин – хипогликемија</a:t>
            </a: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sz="2400" b="1" dirty="0" smtClean="0"/>
              <a:t>Лек-храна</a:t>
            </a:r>
            <a:endParaRPr lang="sr-Cyrl-CS" altLang="en-US" sz="2400" b="1" dirty="0"/>
          </a:p>
          <a:p>
            <a:pPr marL="457200" lvl="1" indent="0">
              <a:lnSpc>
                <a:spcPct val="80000"/>
              </a:lnSpc>
              <a:buNone/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CS" altLang="en-US" sz="2000" b="1" dirty="0" smtClean="0">
                <a:solidFill>
                  <a:schemeClr val="tx2"/>
                </a:solidFill>
              </a:rPr>
              <a:t>Алкохол </a:t>
            </a:r>
            <a:r>
              <a:rPr lang="sr-Cyrl-CS" altLang="en-US" sz="2000" b="1" dirty="0" smtClean="0">
                <a:solidFill>
                  <a:schemeClr val="tx2"/>
                </a:solidFill>
              </a:rPr>
              <a:t>- хипер или хипогликемија</a:t>
            </a: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sr-Cyrl-CS" altLang="en-US" sz="24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09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b="1" dirty="0"/>
              <a:t>Интеракције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sr-Cyrl-CS" altLang="en-US" sz="2400" b="1" dirty="0" smtClean="0"/>
              <a:t>Лек-болест</a:t>
            </a:r>
          </a:p>
          <a:p>
            <a:pPr>
              <a:lnSpc>
                <a:spcPct val="80000"/>
              </a:lnSpc>
            </a:pPr>
            <a:endParaRPr lang="sr-Cyrl-CS" altLang="en-US" sz="2400" b="1" dirty="0"/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rgbClr val="FF0000"/>
                </a:solidFill>
              </a:rPr>
              <a:t>панкреатитис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rgbClr val="FF0000"/>
                </a:solidFill>
              </a:rPr>
              <a:t>карцином штитне жлезде </a:t>
            </a:r>
            <a:r>
              <a:rPr lang="sr-Cyrl-CS" altLang="en-US" sz="2000" b="1" dirty="0">
                <a:solidFill>
                  <a:schemeClr val="tx2"/>
                </a:solidFill>
              </a:rPr>
              <a:t>у личној или породичној анамнези – дозно и временски зависно повећање ризика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rgbClr val="FF0000"/>
                </a:solidFill>
              </a:rPr>
              <a:t>депресија</a:t>
            </a:r>
            <a:r>
              <a:rPr lang="sr-Cyrl-CS" altLang="en-US" sz="2000" b="1" dirty="0">
                <a:solidFill>
                  <a:schemeClr val="tx2"/>
                </a:solidFill>
              </a:rPr>
              <a:t> – ризик од суицида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chemeClr val="tx2"/>
                </a:solidFill>
              </a:rPr>
              <a:t>поремећај фунције бубрега – акутна или погоршање хроничне инсуфицијенције </a:t>
            </a:r>
          </a:p>
          <a:p>
            <a:pPr lvl="1">
              <a:lnSpc>
                <a:spcPct val="80000"/>
              </a:lnSpc>
            </a:pPr>
            <a:r>
              <a:rPr lang="sr-Cyrl-CS" altLang="en-US" sz="2000" b="1" dirty="0">
                <a:solidFill>
                  <a:schemeClr val="tx2"/>
                </a:solidFill>
              </a:rPr>
              <a:t>КВС и ЦВС болести – опрез – тахикардија</a:t>
            </a:r>
          </a:p>
          <a:p>
            <a:pPr lvl="1">
              <a:lnSpc>
                <a:spcPct val="80000"/>
              </a:lnSpc>
            </a:pPr>
            <a:r>
              <a:rPr lang="ru-RU" altLang="en-US" sz="2000" b="1" dirty="0">
                <a:solidFill>
                  <a:schemeClr val="tx2"/>
                </a:solidFill>
              </a:rPr>
              <a:t>семаглутид – опрез код дијабетесне ретинопатије – пролазно погоршање</a:t>
            </a: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endParaRPr lang="sr-Cyrl-CS" altLang="en-US" sz="20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sr-Cyrl-CS" altLang="en-US" sz="24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892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ДПП 4 инхибитори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/>
              <a:t>ДПП-4 је </a:t>
            </a:r>
            <a:r>
              <a:rPr lang="ru-RU" sz="2400" dirty="0" smtClean="0"/>
              <a:t>убиквитарни </a:t>
            </a:r>
            <a:r>
              <a:rPr lang="ru-RU" sz="2400" dirty="0"/>
              <a:t>ензим који делује на инкретинске хормоне, </a:t>
            </a:r>
            <a:r>
              <a:rPr lang="ru-RU" sz="2400" dirty="0" smtClean="0"/>
              <a:t>ГЛП-1 </a:t>
            </a:r>
            <a:r>
              <a:rPr lang="ru-RU" sz="2400" dirty="0"/>
              <a:t>(пептид сличан глукагону-1) и ГИП (желудачни инхибиторни пептид</a:t>
            </a:r>
            <a:r>
              <a:rPr lang="ru-RU" sz="2400" dirty="0" smtClean="0"/>
              <a:t>)</a:t>
            </a:r>
          </a:p>
          <a:p>
            <a:pPr algn="just"/>
            <a:r>
              <a:rPr lang="sr-Cyrl-RS" sz="2400" dirty="0" smtClean="0"/>
              <a:t>Инхибицијом овог ензима, </a:t>
            </a:r>
            <a:r>
              <a:rPr lang="sr-Cyrl-RS" sz="2400" dirty="0">
                <a:solidFill>
                  <a:schemeClr val="accent1">
                    <a:lumMod val="50000"/>
                  </a:schemeClr>
                </a:solidFill>
              </a:rPr>
              <a:t>инхибитори ДПП-4 </a:t>
            </a:r>
            <a:r>
              <a:rPr lang="sr-Cyrl-RS" sz="2400" dirty="0"/>
              <a:t>повећавају нивое ГЛП-1 и ГИП, што заузврат повећава секрецију инсулина бета ћелија у </a:t>
            </a:r>
            <a:r>
              <a:rPr lang="sr-Cyrl-RS" sz="2400" dirty="0" smtClean="0"/>
              <a:t>панкреасу</a:t>
            </a:r>
          </a:p>
          <a:p>
            <a:pPr algn="just"/>
            <a:r>
              <a:rPr lang="sr-Cyrl-RS" dirty="0" smtClean="0"/>
              <a:t>ФДА - </a:t>
            </a: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ситаглиптин</a:t>
            </a:r>
            <a:r>
              <a:rPr lang="sr-Cyrl-RS" b="1" dirty="0">
                <a:solidFill>
                  <a:schemeClr val="accent1">
                    <a:lumMod val="50000"/>
                  </a:schemeClr>
                </a:solidFill>
              </a:rPr>
              <a:t>, саксаглиптин, линаглиптин и </a:t>
            </a: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алоглиптин</a:t>
            </a:r>
          </a:p>
          <a:p>
            <a:pPr algn="just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вилдаглиптин</a:t>
            </a:r>
            <a:r>
              <a:rPr lang="sr-Cyrl-RS" dirty="0" smtClean="0"/>
              <a:t> ЕМА, али </a:t>
            </a:r>
            <a:r>
              <a:rPr lang="sr-Cyrl-RS" dirty="0"/>
              <a:t>не и </a:t>
            </a:r>
            <a:r>
              <a:rPr lang="sr-Cyrl-RS" dirty="0" smtClean="0"/>
              <a:t>ФДА</a:t>
            </a:r>
          </a:p>
          <a:p>
            <a:pPr algn="just"/>
            <a:r>
              <a:rPr lang="ru-RU" sz="2400" dirty="0"/>
              <a:t>Поред антихипергликемијских </a:t>
            </a:r>
            <a:r>
              <a:rPr lang="ru-RU" sz="2400" dirty="0" smtClean="0"/>
              <a:t>ефеката, ови лекови поседују и антихипертензивна </a:t>
            </a:r>
            <a:r>
              <a:rPr lang="ru-RU" sz="2400" dirty="0"/>
              <a:t>дејства, антиинфламаторна, антиапоптотичка и имуномодулаторна дејства на срце, бубреге и крвне судове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0739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2145</Words>
  <Application>Microsoft Office PowerPoint</Application>
  <PresentationFormat>Widescreen</PresentationFormat>
  <Paragraphs>244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Office Theme</vt:lpstr>
      <vt:lpstr>Лекови у терапији дијабетес мелитуса тип 2  </vt:lpstr>
      <vt:lpstr>Лекови инкретинског концепта</vt:lpstr>
      <vt:lpstr>Аналози ГЛП 1 рецептора</vt:lpstr>
      <vt:lpstr>Аналози ГЛП 1 рецептора</vt:lpstr>
      <vt:lpstr>Нежељена дејства</vt:lpstr>
      <vt:lpstr>Нежељена дејства</vt:lpstr>
      <vt:lpstr>Интеракције</vt:lpstr>
      <vt:lpstr>Интеракције</vt:lpstr>
      <vt:lpstr>ДПП 4 инхибитори</vt:lpstr>
      <vt:lpstr>ДПП 4 инхибитори</vt:lpstr>
      <vt:lpstr>Нежељена дејства</vt:lpstr>
      <vt:lpstr>Нежељена дејства</vt:lpstr>
      <vt:lpstr>Интеракције</vt:lpstr>
      <vt:lpstr>  SGLT-2 инхибитори  (натријум-глукоза контранспортер 2 инхибитори)   </vt:lpstr>
      <vt:lpstr>Индикације за СГЛТ-2 инхибиторе које је одобрила ФДА</vt:lpstr>
      <vt:lpstr>Нежељена дејства</vt:lpstr>
      <vt:lpstr>Нежељена дејства</vt:lpstr>
      <vt:lpstr>Интеракције</vt:lpstr>
      <vt:lpstr>Liu Y, Ruan B, Jiang H, Le S, Liu Y, Ao X, et al. The Weight-loss Effect of GLP-1RAs Glucagon-Like Peptide-1 Receptor Agonists in Non-diabetic Individuals with Overweight or Obesity: A Systematic Review with Meta-Analysis and Trial Sequential Analysis of Randomized Controlled Trials. Am J Clin Nutr. 2023;118(3):614-626.</vt:lpstr>
      <vt:lpstr>Alkhezi OS, Alahmed AA, Alfayez OM, Alzuman OA, Almutairi AR, Almohammed OA. Comparative effectiveness of glucagon-like peptide-1 receptor agonists for the management of obesity in adults without diabetes: A network meta-analysis of randomized clinical trials. Obes Rev. 2023;24(3):e13543.</vt:lpstr>
      <vt:lpstr>Tomasoni D, Fonarow GC, Adamo M, Anker SD, Butler J, Coats AJS et al. Sodium-glucose co-transporter 2 inhibitors as an early, first-line therapy in patients with heart failure and reduced ejection fraction. Eur J Heart Fail. 2022 Mar;24(3):431-441.  </vt:lpstr>
      <vt:lpstr>PowerPoint Presentation</vt:lpstr>
      <vt:lpstr>PowerPoint Presentation</vt:lpstr>
      <vt:lpstr>Wang Y, Gao T, Meng C, Li S, Bi L, Geng Y, Zhang P. Sodium-glucose co-transporter 2 inhibitors in heart failure with mildly reduced or preserved ejection fraction: an updated systematic review and meta-analysis. Eur J Med Res. 2022 Dec 29;27(1):314.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Dile</dc:creator>
  <cp:lastModifiedBy>Dile</cp:lastModifiedBy>
  <cp:revision>49</cp:revision>
  <dcterms:created xsi:type="dcterms:W3CDTF">2024-01-31T12:08:24Z</dcterms:created>
  <dcterms:modified xsi:type="dcterms:W3CDTF">2024-02-09T18:07:52Z</dcterms:modified>
</cp:coreProperties>
</file>